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3" r:id="rId21"/>
    <p:sldId id="364" r:id="rId22"/>
    <p:sldId id="365" r:id="rId23"/>
    <p:sldId id="366" r:id="rId24"/>
    <p:sldId id="375" r:id="rId25"/>
    <p:sldId id="370" r:id="rId26"/>
    <p:sldId id="376" r:id="rId27"/>
    <p:sldId id="334" r:id="rId28"/>
    <p:sldId id="371" r:id="rId29"/>
    <p:sldId id="372" r:id="rId30"/>
    <p:sldId id="373" r:id="rId31"/>
    <p:sldId id="374" r:id="rId32"/>
    <p:sldId id="336" r:id="rId33"/>
    <p:sldId id="335" r:id="rId34"/>
    <p:sldId id="337" r:id="rId35"/>
    <p:sldId id="338" r:id="rId36"/>
    <p:sldId id="339" r:id="rId3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00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B5ACC-B5C8-4039-AE36-C7195C42ABC4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C32C-CC28-4C4D-A11D-D8EAB872C2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58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4A2E9-2323-480A-B99D-4D3186DA1B45}" type="slidenum">
              <a:rPr lang="en-US" altLang="es-AR" smtClean="0">
                <a:ea typeface="ＭＳ Ｐゴシック" pitchFamily="34" charset="-128"/>
              </a:rPr>
              <a:pPr/>
              <a:t>2</a:t>
            </a:fld>
            <a:endParaRPr lang="en-US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B3369-F526-41AB-81FE-FB91741D292E}" type="slidenum">
              <a:rPr lang="en-US" altLang="es-AR" smtClean="0">
                <a:ea typeface="ＭＳ Ｐゴシック" pitchFamily="34" charset="-128"/>
              </a:rPr>
              <a:pPr/>
              <a:t>17</a:t>
            </a:fld>
            <a:endParaRPr lang="en-US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49A20-5ABE-4461-B7D7-183DEF8B6122}" type="slidenum">
              <a:rPr lang="es-AR" altLang="es-AR" smtClean="0">
                <a:ea typeface="ＭＳ Ｐゴシック" pitchFamily="34" charset="-128"/>
              </a:rPr>
              <a:pPr/>
              <a:t>19</a:t>
            </a:fld>
            <a:endParaRPr lang="es-AR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9525" y="519113"/>
            <a:ext cx="4552950" cy="256222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s-A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9525" y="519113"/>
            <a:ext cx="4552950" cy="256222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s-A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9525" y="519113"/>
            <a:ext cx="4552950" cy="2562225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s-A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9525" y="519113"/>
            <a:ext cx="4552950" cy="2562225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s-A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D8871-10DE-400B-A3A1-818FACECC15E}" type="slidenum">
              <a:rPr lang="es-AR" altLang="es-AR" smtClean="0">
                <a:ea typeface="ＭＳ Ｐゴシック" pitchFamily="34" charset="-128"/>
              </a:rPr>
              <a:pPr/>
              <a:t>25</a:t>
            </a:fld>
            <a:endParaRPr lang="es-AR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DB49F-35D6-4C81-94D9-237F5704C4C5}" type="slidenum">
              <a:rPr lang="es-AR" altLang="es-AR" smtClean="0">
                <a:ea typeface="ＭＳ Ｐゴシック" pitchFamily="34" charset="-128"/>
              </a:rPr>
              <a:pPr/>
              <a:t>6</a:t>
            </a:fld>
            <a:endParaRPr lang="es-AR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710B4-AF47-44E7-AFD7-44B5E6A5E966}" type="slidenum">
              <a:rPr lang="en-US" altLang="es-AR" smtClean="0">
                <a:ea typeface="ＭＳ Ｐゴシック" pitchFamily="34" charset="-128"/>
              </a:rPr>
              <a:pPr/>
              <a:t>7</a:t>
            </a:fld>
            <a:endParaRPr lang="en-US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41018-8E12-478C-8046-E98D35F73AAF}" type="slidenum">
              <a:rPr lang="es-AR" altLang="es-AR" smtClean="0">
                <a:ea typeface="ＭＳ Ｐゴシック" pitchFamily="34" charset="-128"/>
              </a:rPr>
              <a:pPr/>
              <a:t>8</a:t>
            </a:fld>
            <a:endParaRPr lang="es-AR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A4B82-B940-4177-B052-F707CEF08843}" type="slidenum">
              <a:rPr lang="en-US" altLang="es-AR" smtClean="0">
                <a:ea typeface="ＭＳ Ｐゴシック" pitchFamily="34" charset="-128"/>
              </a:rPr>
              <a:pPr/>
              <a:t>11</a:t>
            </a:fld>
            <a:endParaRPr lang="en-US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929F7-E7BF-4712-9D72-6507C24A7282}" type="slidenum">
              <a:rPr lang="es-AR" altLang="es-AR" smtClean="0">
                <a:ea typeface="ＭＳ Ｐゴシック" pitchFamily="34" charset="-128"/>
              </a:rPr>
              <a:pPr/>
              <a:t>12</a:t>
            </a:fld>
            <a:endParaRPr lang="es-AR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C6A54-80E4-4966-9F2F-F1CF93893C7B}" type="slidenum">
              <a:rPr lang="en-US" altLang="es-AR" smtClean="0">
                <a:ea typeface="ＭＳ Ｐゴシック" pitchFamily="34" charset="-128"/>
              </a:rPr>
              <a:pPr/>
              <a:t>13</a:t>
            </a:fld>
            <a:endParaRPr lang="en-US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B1072-30B7-4AA6-8D02-827C290D82DF}" type="slidenum">
              <a:rPr lang="es-AR" altLang="es-AR" smtClean="0">
                <a:ea typeface="ＭＳ Ｐゴシック" pitchFamily="34" charset="-128"/>
              </a:rPr>
              <a:pPr/>
              <a:t>15</a:t>
            </a:fld>
            <a:endParaRPr lang="es-AR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altLang="es-AR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975C8-10B1-4269-ADAD-7A721F091943}" type="slidenum">
              <a:rPr lang="en-US" altLang="es-AR" smtClean="0">
                <a:ea typeface="ＭＳ Ｐゴシック" pitchFamily="34" charset="-128"/>
              </a:rPr>
              <a:pPr/>
              <a:t>16</a:t>
            </a:fld>
            <a:endParaRPr lang="en-US" altLang="es-A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BA116-EE38-408C-BB35-88CFBF167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68C151-2FD5-47BA-B49B-E9FCE6497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7E44F7-D845-4059-9865-31F0DB9E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A5A4E-556E-4999-8F1B-EA171D9A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3E2BB-F6C4-4CEB-9C94-A3698DCB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222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EEA76-255A-421A-A583-7642C51E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2B592E-BD69-4859-8F1C-BB0C6ED6A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20251-A665-4BAB-A320-665F5F7F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D2C449-F573-4A0E-B384-2E830CFA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0A08-39BF-4C51-A41A-5A644D21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509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1A865A-3CD7-4088-A54B-825064989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5D119-2DAB-41DB-8B23-B52EFDE3A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BE59BA-B1F2-4B08-9771-4EE2E764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ABED0-0AC2-4715-A3CD-F7B5AAA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59780-E431-4AAA-AFBC-6E17A6B4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880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13D9D-43FB-4B12-B49D-D3DA3AE3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93A9B-EA63-4DE0-855C-D5BB8B2D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893D7-FC27-4802-98E1-371A14D3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EC002-BC39-495D-8DD7-2DF7B592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B4D328-87E0-4AB8-ACE6-8ADF94FB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231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85F13-1CC7-4809-A31B-A5BA672F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167A0-F0DF-44A6-A97B-C59A8E7C6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30BF1-68CC-4564-83DF-DAFA8E92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11520-1A60-415D-86DD-4C42B641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C4E79E-BCFB-4F47-8E7A-5063A5DE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46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67F32-6FEC-445D-AD19-CB786A98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B4FF7-871D-4409-8D2E-467B7BCBC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9DBC47-4159-4F3E-BDCE-9C418A2AC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14D607-A2F8-48B8-95F2-B8DDE9D9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1DAC87-B608-42D7-BCCB-BB239FFC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F18D99-5237-4ED5-AFB6-5C72180A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545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6B258-3913-4070-B707-11EEA784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1C0867-3369-4B39-94EA-38A7D06A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98916C-0599-4C67-88B3-EB7A4C72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ED8006-A878-4F25-A33C-2C90E4CCA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D7BB40-F362-4013-8053-074696FF2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9E6441-6D1A-4274-B37C-14461FF2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2C2F07-BC30-4D0E-B127-24CFB417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24B1B8-89A2-43E9-ADFC-60FF4740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777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F3D42-F491-418A-951D-D3125532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55538F-58D6-4565-B124-FE7A24A6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8D356-B0F7-4887-AADA-4FBE7894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814549-1C8A-4366-A3FE-0F61A815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870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9C7389-FACE-4D32-8135-91CF0E40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86909D-E398-43CD-9EA4-66D0F51C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B383BB-7C4D-498E-BCD6-1C8222C0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417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D1B89-2660-435C-97FF-F31C8013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4D91B-A00B-49FF-A402-1D67E98E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BC59A8-737F-4439-BCD7-F649F85A6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6140E3-2020-4931-8517-5C738723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F1AB0-18A8-48CB-905F-4A32D94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2C601-68E5-4707-A4C3-F1343811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795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4F0E8-3D8D-444C-A410-397C8F54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C7D07E-3C37-4B74-BDC2-AB0893396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C32F11-0A22-460D-AB34-9E3E317C6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08D2DF-0A2D-4BF3-8E47-9613570B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2DF4FE-AEA0-4E28-99BA-97A0E8B9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D24D4-A946-4FEC-8FCE-76451AD4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61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24ADB3-CDC0-4C74-9051-F280592F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6056B-D932-4A48-AF8C-4162AA36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756B4-3155-4EDF-97D8-7F441EC96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CF6B-4AB2-46F7-AF42-925A4B710159}" type="datetimeFigureOut">
              <a:rPr lang="es-AR" smtClean="0"/>
              <a:t>6/8/2020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5B89B-D843-4BD2-9262-3E5ED0ACC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C727-6DE1-4529-A81C-195F243F5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D52C-BCC2-4691-B202-ADC87B2D46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56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55C42A4-EC16-4F47-924B-FF9C80CEADE7}"/>
              </a:ext>
            </a:extLst>
          </p:cNvPr>
          <p:cNvSpPr txBox="1"/>
          <p:nvPr/>
        </p:nvSpPr>
        <p:spPr>
          <a:xfrm>
            <a:off x="2438400" y="185651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Transformación </a:t>
            </a:r>
            <a:b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genética de plantas </a:t>
            </a:r>
          </a:p>
        </p:txBody>
      </p:sp>
    </p:spTree>
    <p:extLst>
      <p:ext uri="{BB962C8B-B14F-4D97-AF65-F5344CB8AC3E}">
        <p14:creationId xmlns:p14="http://schemas.microsoft.com/office/powerpoint/2010/main" val="226294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grobacter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015"/>
            <a:ext cx="1188720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0" y="381000"/>
            <a:ext cx="9652000" cy="579438"/>
          </a:xfrm>
          <a:solidFill>
            <a:schemeClr val="bg1"/>
          </a:solidFill>
        </p:spPr>
        <p:txBody>
          <a:bodyPr/>
          <a:lstStyle/>
          <a:p>
            <a:r>
              <a:rPr lang="en-US" altLang="es-AR" sz="3200" i="1">
                <a:ea typeface="ＭＳ Ｐゴシック" pitchFamily="34" charset="-128"/>
              </a:rPr>
              <a:t>Agrobacterium</a:t>
            </a:r>
            <a:r>
              <a:rPr lang="en-US" altLang="es-AR" sz="3200">
                <a:ea typeface="ＭＳ Ｐゴシック" pitchFamily="34" charset="-128"/>
              </a:rPr>
              <a:t> transformation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1" y="471491"/>
            <a:ext cx="113411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06404" y="152400"/>
            <a:ext cx="4254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es-AR" b="1" u="sng">
                <a:solidFill>
                  <a:schemeClr val="accent2"/>
                </a:solidFill>
                <a:latin typeface="Comic Sans MS" pitchFamily="66" charset="0"/>
              </a:rPr>
              <a:t>Transformación genética</a:t>
            </a:r>
            <a:r>
              <a:rPr lang="es-CL" altLang="es-AR" b="1">
                <a:solidFill>
                  <a:schemeClr val="accent2"/>
                </a:solidFill>
                <a:latin typeface="Comic Sans MS" pitchFamily="66" charset="0"/>
              </a:rPr>
              <a:t>:</a:t>
            </a:r>
            <a:r>
              <a:rPr lang="es-CL" altLang="es-AR">
                <a:solidFill>
                  <a:schemeClr val="accent2"/>
                </a:solidFill>
                <a:latin typeface="Comic Sans MS" pitchFamily="66" charset="0"/>
              </a:rPr>
              <a:t>Biobalística</a:t>
            </a:r>
            <a:endParaRPr lang="es-CL" altLang="es-AR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2291" name="Picture 3" descr="C:\Mis documentos\Tomy\Cursos\Curso FIA\biolis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7784" y="1612900"/>
            <a:ext cx="4663016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143000"/>
            <a:ext cx="5096933" cy="473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1" y="523875"/>
            <a:ext cx="108585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gene trans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854" y="228600"/>
            <a:ext cx="647276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1" y="371475"/>
            <a:ext cx="110109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1" y="381000"/>
            <a:ext cx="11442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1" y="490541"/>
            <a:ext cx="114173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AR">
                <a:ea typeface="ＭＳ Ｐゴシック" pitchFamily="34" charset="-128"/>
              </a:rPr>
              <a:t>Electroporation of protoplasts</a:t>
            </a:r>
          </a:p>
        </p:txBody>
      </p:sp>
      <p:pic>
        <p:nvPicPr>
          <p:cNvPr id="18435" name="Picture 4" descr="pulser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00" y="2362204"/>
            <a:ext cx="5334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pulsercompon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2057404"/>
            <a:ext cx="637116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/>
          <p:cNvSpPr>
            <a:spLocks noChangeArrowheads="1"/>
          </p:cNvSpPr>
          <p:nvPr/>
        </p:nvSpPr>
        <p:spPr bwMode="auto">
          <a:xfrm>
            <a:off x="247652" y="228605"/>
            <a:ext cx="11741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s-AR" b="1">
                <a:latin typeface="Comic Sans MS" pitchFamily="66" charset="0"/>
              </a:rPr>
              <a:t>GENES  UTILIZADOS  Y  CARACTER  CONFERIDO  EN</a:t>
            </a:r>
          </a:p>
          <a:p>
            <a:pPr algn="ctr"/>
            <a:r>
              <a:rPr lang="en-US" altLang="es-AR" b="1">
                <a:latin typeface="Comic Sans MS" pitchFamily="66" charset="0"/>
              </a:rPr>
              <a:t>  PLANTAS  TRANSG</a:t>
            </a:r>
            <a:r>
              <a:rPr lang="es-ES_tradnl" altLang="es-AR" b="1">
                <a:latin typeface="Comic Sans MS" pitchFamily="66" charset="0"/>
              </a:rPr>
              <a:t>É</a:t>
            </a:r>
            <a:r>
              <a:rPr lang="en-US" altLang="es-AR" b="1">
                <a:latin typeface="Comic Sans MS" pitchFamily="66" charset="0"/>
              </a:rPr>
              <a:t>NICAS</a:t>
            </a:r>
          </a:p>
        </p:txBody>
      </p:sp>
      <p:sp>
        <p:nvSpPr>
          <p:cNvPr id="19459" name="Line 45"/>
          <p:cNvSpPr>
            <a:spLocks noChangeShapeType="1"/>
          </p:cNvSpPr>
          <p:nvPr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25400">
            <a:solidFill>
              <a:srgbClr val="EC04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9460" name="Rectangle 46"/>
          <p:cNvSpPr>
            <a:spLocks noChangeArrowheads="1"/>
          </p:cNvSpPr>
          <p:nvPr/>
        </p:nvSpPr>
        <p:spPr bwMode="auto">
          <a:xfrm>
            <a:off x="203200" y="1230313"/>
            <a:ext cx="619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s-AR" sz="1800" b="1">
                <a:latin typeface="Comic Sans MS" pitchFamily="66" charset="0"/>
              </a:rPr>
              <a:t>Tipo de gen utilizado en transgénesis</a:t>
            </a:r>
          </a:p>
        </p:txBody>
      </p:sp>
      <p:sp>
        <p:nvSpPr>
          <p:cNvPr id="19461" name="Rectangle 47"/>
          <p:cNvSpPr>
            <a:spLocks noChangeArrowheads="1"/>
          </p:cNvSpPr>
          <p:nvPr/>
        </p:nvSpPr>
        <p:spPr bwMode="auto">
          <a:xfrm>
            <a:off x="6654800" y="1230313"/>
            <a:ext cx="523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s-AR" sz="1800" b="1">
                <a:solidFill>
                  <a:srgbClr val="FFCC00"/>
                </a:solidFill>
                <a:latin typeface="Comic Sans MS" pitchFamily="66" charset="0"/>
              </a:rPr>
              <a:t>Caracter que confiere a la planta</a:t>
            </a:r>
          </a:p>
        </p:txBody>
      </p:sp>
      <p:sp>
        <p:nvSpPr>
          <p:cNvPr id="19462" name="Rectangle 48"/>
          <p:cNvSpPr>
            <a:spLocks noChangeArrowheads="1"/>
          </p:cNvSpPr>
          <p:nvPr/>
        </p:nvSpPr>
        <p:spPr bwMode="auto">
          <a:xfrm>
            <a:off x="203200" y="1838326"/>
            <a:ext cx="6197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s-AR" sz="1800">
                <a:latin typeface="Comic Sans MS" pitchFamily="66" charset="0"/>
              </a:rPr>
              <a:t>Toxina de Bacillus thuringensis</a:t>
            </a:r>
          </a:p>
          <a:p>
            <a:pPr algn="just"/>
            <a:endParaRPr lang="en-US" altLang="es-AR" sz="1800">
              <a:latin typeface="Comic Sans MS" pitchFamily="66" charset="0"/>
            </a:endParaRPr>
          </a:p>
          <a:p>
            <a:pPr algn="just"/>
            <a:r>
              <a:rPr lang="en-US" altLang="es-AR" sz="1800">
                <a:latin typeface="Comic Sans MS" pitchFamily="66" charset="0"/>
              </a:rPr>
              <a:t>Proteína de la cubierta viral</a:t>
            </a:r>
          </a:p>
          <a:p>
            <a:pPr algn="just"/>
            <a:endParaRPr lang="en-US" altLang="es-AR" sz="1800">
              <a:latin typeface="Comic Sans MS" pitchFamily="66" charset="0"/>
            </a:endParaRPr>
          </a:p>
          <a:p>
            <a:pPr algn="just"/>
            <a:r>
              <a:rPr lang="en-US" altLang="es-AR" sz="1800">
                <a:latin typeface="Comic Sans MS" pitchFamily="66" charset="0"/>
              </a:rPr>
              <a:t>Quitinasas, glucanasas de plantas y de otros organismos</a:t>
            </a:r>
          </a:p>
          <a:p>
            <a:pPr algn="just"/>
            <a:endParaRPr lang="en-US" altLang="es-AR" sz="1800">
              <a:latin typeface="Comic Sans MS" pitchFamily="66" charset="0"/>
            </a:endParaRPr>
          </a:p>
          <a:p>
            <a:pPr algn="just"/>
            <a:r>
              <a:rPr lang="en-US" altLang="es-AR" sz="1800">
                <a:latin typeface="Comic Sans MS" pitchFamily="66" charset="0"/>
              </a:rPr>
              <a:t>Lisozima humana y de cerdo. Otros péptidos bactericidas</a:t>
            </a:r>
          </a:p>
          <a:p>
            <a:pPr algn="just"/>
            <a:endParaRPr lang="en-US" altLang="es-AR" sz="1800">
              <a:latin typeface="Comic Sans MS" pitchFamily="66" charset="0"/>
            </a:endParaRPr>
          </a:p>
          <a:p>
            <a:pPr algn="just"/>
            <a:r>
              <a:rPr lang="en-US" altLang="es-AR" sz="1800">
                <a:latin typeface="Comic Sans MS" pitchFamily="66" charset="0"/>
              </a:rPr>
              <a:t>Genes cuyos productos afectan la biosíntesis de aminoácidos, o la fotosíntesis</a:t>
            </a:r>
          </a:p>
          <a:p>
            <a:pPr algn="just"/>
            <a:endParaRPr lang="en-US" altLang="es-AR" sz="1800">
              <a:latin typeface="Comic Sans MS" pitchFamily="66" charset="0"/>
            </a:endParaRPr>
          </a:p>
          <a:p>
            <a:pPr algn="just"/>
            <a:r>
              <a:rPr lang="en-US" altLang="es-AR" sz="1800">
                <a:latin typeface="Comic Sans MS" pitchFamily="66" charset="0"/>
              </a:rPr>
              <a:t>Genes cuyos productos afectan la biosíntesis del etileno, o la formación de pared celular	</a:t>
            </a:r>
            <a:endParaRPr lang="en-US" altLang="es-AR" sz="1800" b="1">
              <a:latin typeface="Comic Sans MS" pitchFamily="66" charset="0"/>
            </a:endParaRPr>
          </a:p>
        </p:txBody>
      </p:sp>
      <p:sp>
        <p:nvSpPr>
          <p:cNvPr id="19463" name="Line 49"/>
          <p:cNvSpPr>
            <a:spLocks noChangeShapeType="1"/>
          </p:cNvSpPr>
          <p:nvPr/>
        </p:nvSpPr>
        <p:spPr bwMode="auto">
          <a:xfrm>
            <a:off x="203200" y="1676400"/>
            <a:ext cx="11785600" cy="0"/>
          </a:xfrm>
          <a:prstGeom prst="line">
            <a:avLst/>
          </a:prstGeom>
          <a:noFill/>
          <a:ln w="25400">
            <a:solidFill>
              <a:srgbClr val="EC04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9464" name="Rectangle 50"/>
          <p:cNvSpPr>
            <a:spLocks noChangeArrowheads="1"/>
          </p:cNvSpPr>
          <p:nvPr/>
        </p:nvSpPr>
        <p:spPr bwMode="auto">
          <a:xfrm>
            <a:off x="6705600" y="1828805"/>
            <a:ext cx="51816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AR" sz="1800">
                <a:latin typeface="Comic Sans MS" pitchFamily="66" charset="0"/>
              </a:rPr>
              <a:t>Resistencia a Insectos	</a:t>
            </a:r>
          </a:p>
          <a:p>
            <a:pPr lvl="1"/>
            <a:endParaRPr lang="en-US" altLang="es-AR" sz="1800">
              <a:latin typeface="Comic Sans MS" pitchFamily="66" charset="0"/>
            </a:endParaRPr>
          </a:p>
          <a:p>
            <a:r>
              <a:rPr lang="en-US" altLang="es-AR" sz="1800">
                <a:latin typeface="Comic Sans MS" pitchFamily="66" charset="0"/>
              </a:rPr>
              <a:t>Resistencia a Virus	</a:t>
            </a:r>
          </a:p>
          <a:p>
            <a:endParaRPr lang="en-US" altLang="es-AR" sz="1800">
              <a:latin typeface="Comic Sans MS" pitchFamily="66" charset="0"/>
            </a:endParaRPr>
          </a:p>
          <a:p>
            <a:r>
              <a:rPr lang="en-US" altLang="es-AR" sz="1800">
                <a:latin typeface="Comic Sans MS" pitchFamily="66" charset="0"/>
              </a:rPr>
              <a:t>Resistencia a Hongos	</a:t>
            </a:r>
          </a:p>
          <a:p>
            <a:endParaRPr lang="en-US" altLang="es-AR" sz="1800">
              <a:latin typeface="Comic Sans MS" pitchFamily="66" charset="0"/>
            </a:endParaRPr>
          </a:p>
          <a:p>
            <a:endParaRPr lang="en-US" altLang="es-AR" sz="1800">
              <a:latin typeface="Comic Sans MS" pitchFamily="66" charset="0"/>
            </a:endParaRPr>
          </a:p>
          <a:p>
            <a:r>
              <a:rPr lang="en-US" altLang="es-AR" sz="1800">
                <a:latin typeface="Comic Sans MS" pitchFamily="66" charset="0"/>
              </a:rPr>
              <a:t>Resistencia a Bacterias	</a:t>
            </a:r>
          </a:p>
          <a:p>
            <a:endParaRPr lang="en-US" altLang="es-AR" sz="1800">
              <a:latin typeface="Comic Sans MS" pitchFamily="66" charset="0"/>
            </a:endParaRPr>
          </a:p>
          <a:p>
            <a:endParaRPr lang="en-US" altLang="es-AR" sz="1800">
              <a:latin typeface="Comic Sans MS" pitchFamily="66" charset="0"/>
            </a:endParaRPr>
          </a:p>
          <a:p>
            <a:r>
              <a:rPr lang="en-US" altLang="es-AR" sz="1800">
                <a:latin typeface="Comic Sans MS" pitchFamily="66" charset="0"/>
              </a:rPr>
              <a:t>Resistencia a Herbicidas	</a:t>
            </a:r>
          </a:p>
          <a:p>
            <a:endParaRPr lang="es-CL" altLang="es-AR" sz="1800">
              <a:latin typeface="Comic Sans MS" pitchFamily="66" charset="0"/>
            </a:endParaRPr>
          </a:p>
          <a:p>
            <a:endParaRPr lang="en-US" altLang="es-AR" sz="1800">
              <a:latin typeface="Comic Sans MS" pitchFamily="66" charset="0"/>
            </a:endParaRPr>
          </a:p>
          <a:p>
            <a:endParaRPr lang="en-US" altLang="es-AR" sz="1800">
              <a:latin typeface="Comic Sans MS" pitchFamily="66" charset="0"/>
            </a:endParaRPr>
          </a:p>
          <a:p>
            <a:r>
              <a:rPr lang="en-US" altLang="es-AR" sz="1800">
                <a:latin typeface="Comic Sans MS" pitchFamily="66" charset="0"/>
              </a:rPr>
              <a:t>Retraso maduración de frutos</a:t>
            </a:r>
            <a:endParaRPr lang="es-CL" altLang="es-AR" sz="1800">
              <a:latin typeface="Comic Sans MS" pitchFamily="66" charset="0"/>
            </a:endParaRPr>
          </a:p>
          <a:p>
            <a:endParaRPr lang="es-CL" altLang="es-AR" sz="1800">
              <a:latin typeface="Comic Sans MS" pitchFamily="66" charset="0"/>
            </a:endParaRPr>
          </a:p>
          <a:p>
            <a:r>
              <a:rPr lang="en-US" altLang="es-AR" sz="1800">
                <a:latin typeface="Comic Sans MS" pitchFamily="66" charset="0"/>
              </a:rPr>
              <a:t>	</a:t>
            </a:r>
            <a:endParaRPr lang="en-US" altLang="es-AR" sz="18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41"/>
            <a:ext cx="12192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752600"/>
            <a:ext cx="5334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7112000" cy="37338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altLang="es-AR" sz="2400">
                <a:ea typeface="ＭＳ Ｐゴシック" pitchFamily="34" charset="-128"/>
              </a:rPr>
              <a:t>Tecnología Antisense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s-AR" altLang="es-AR" sz="2000">
                <a:ea typeface="ＭＳ Ｐゴシック" pitchFamily="34" charset="-128"/>
              </a:rPr>
              <a:t>Tomates maduros normalmente producen la enzima, polyglacturonase (PG) que digiere la pectina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s-AR" altLang="es-AR" sz="2000">
                <a:ea typeface="ＭＳ Ｐゴシック" pitchFamily="34" charset="-128"/>
              </a:rPr>
              <a:t>Los científicos aislaron el gen PG, generaron un gen complementario que produce un ARNm complementario que se une al ARNm normal de la PG e inactivar el ARNm normal para esta enzima</a:t>
            </a:r>
            <a:endParaRPr lang="en-US" altLang="es-AR" sz="2000">
              <a:ea typeface="ＭＳ Ｐゴシック" pitchFamily="34" charset="-128"/>
            </a:endParaRPr>
          </a:p>
          <a:p>
            <a:pPr lvl="1" algn="just">
              <a:buFont typeface="Arial" charset="0"/>
              <a:buChar char="•"/>
            </a:pPr>
            <a:endParaRPr lang="en-US" altLang="es-AR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2552" y="573091"/>
            <a:ext cx="3995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s-AR" sz="3600" dirty="0" err="1">
                <a:solidFill>
                  <a:schemeClr val="accent2"/>
                </a:solidFill>
                <a:latin typeface="+mn-lt"/>
              </a:rPr>
              <a:t>Tomat</a:t>
            </a:r>
            <a:r>
              <a:rPr lang="es-CL" altLang="es-AR" sz="3600" dirty="0">
                <a:solidFill>
                  <a:schemeClr val="accent2"/>
                </a:solidFill>
                <a:latin typeface="+mn-lt"/>
              </a:rPr>
              <a:t>e </a:t>
            </a:r>
            <a:r>
              <a:rPr lang="en-US" altLang="es-AR" sz="3600" dirty="0" err="1">
                <a:latin typeface="+mn-lt"/>
              </a:rPr>
              <a:t>Flavr</a:t>
            </a:r>
            <a:r>
              <a:rPr lang="en-US" altLang="es-AR" sz="3600" dirty="0">
                <a:latin typeface="+mn-lt"/>
              </a:rPr>
              <a:t> </a:t>
            </a:r>
            <a:r>
              <a:rPr lang="en-US" altLang="es-AR" sz="3600" dirty="0" err="1">
                <a:latin typeface="+mn-lt"/>
              </a:rPr>
              <a:t>Savr</a:t>
            </a:r>
            <a:r>
              <a:rPr lang="en-US" altLang="es-AR" sz="3600" baseline="30000" dirty="0" err="1">
                <a:latin typeface="+mn-lt"/>
              </a:rPr>
              <a:t>TM</a:t>
            </a:r>
            <a:r>
              <a:rPr lang="en-US" altLang="es-AR" sz="3600" dirty="0">
                <a:latin typeface="+mn-lt"/>
              </a:rPr>
              <a:t> </a:t>
            </a:r>
            <a:endParaRPr lang="es-AR" sz="3600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31750"/>
            <a:ext cx="7112000" cy="690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5892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AR" sz="3200">
                <a:ea typeface="ＭＳ Ｐゴシック" pitchFamily="34" charset="-128"/>
              </a:rPr>
              <a:t>Resistencia a enfermedades</a:t>
            </a: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101600" y="2514605"/>
            <a:ext cx="6096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eaLnBrk="1" hangingPunct="1">
              <a:lnSpc>
                <a:spcPct val="90000"/>
              </a:lnSpc>
            </a:pPr>
            <a:r>
              <a:rPr lang="en-US" altLang="es-AR" i="0"/>
              <a:t>La plantas transgénicas expresan proteínas que le confieren inmunidad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480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AR" sz="3200">
                <a:ea typeface="ＭＳ Ｐゴシック" pitchFamily="34" charset="-128"/>
              </a:rPr>
              <a:t>Control de Insectos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85950"/>
            <a:ext cx="10769600" cy="20764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AR" sz="2400" i="1">
                <a:ea typeface="ＭＳ Ｐゴシック" pitchFamily="34" charset="-128"/>
              </a:rPr>
              <a:t>Bacillus thuringiensis </a:t>
            </a:r>
            <a:r>
              <a:rPr lang="en-US" altLang="es-AR" sz="2400">
                <a:ea typeface="ＭＳ Ｐゴシック" pitchFamily="34" charset="-128"/>
              </a:rPr>
              <a:t>(Bt) produce una proteína que es tóxica para las plagas de plantas.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AR" sz="2400">
                <a:ea typeface="ＭＳ Ｐゴシック" pitchFamily="34" charset="-128"/>
              </a:rPr>
              <a:t>Las plantas transgénicas que expresan esta proteína tienen una defensa incroporada frentes a estas plagas.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 cstate="print"/>
          <a:srcRect b="52322"/>
          <a:stretch>
            <a:fillRect/>
          </a:stretch>
        </p:blipFill>
        <p:spPr bwMode="auto">
          <a:xfrm>
            <a:off x="3086103" y="3810005"/>
            <a:ext cx="5956300" cy="235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ttp://cls.casa.colostate.edu/TransgenicCrops/images/gre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121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http://cls.casa.colostate.edu/TransgenicCrops/images/gree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50800" y="5715004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s-AR" sz="1800" i="0"/>
              <a:t>Soja transgénica después de la aplicación de glifosato</a:t>
            </a:r>
          </a:p>
        </p:txBody>
      </p:sp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07200" cy="1143000"/>
          </a:xfrm>
        </p:spPr>
        <p:txBody>
          <a:bodyPr/>
          <a:lstStyle/>
          <a:p>
            <a:pPr algn="l"/>
            <a:r>
              <a:rPr lang="en-US">
                <a:ea typeface="ＭＳ Ｐゴシック" pitchFamily="34" charset="-128"/>
              </a:rPr>
              <a:t>Manejo de malezas</a:t>
            </a:r>
            <a:endParaRPr lang="es-AR">
              <a:ea typeface="ＭＳ Ｐゴシック" pitchFamily="34" charset="-128"/>
            </a:endParaRPr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7112002" y="304801"/>
            <a:ext cx="2405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Resistencia a herbicidas</a:t>
            </a:r>
            <a:endParaRPr lang="es-AR"/>
          </a:p>
        </p:txBody>
      </p:sp>
      <p:pic>
        <p:nvPicPr>
          <p:cNvPr id="2458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1868" y="914400"/>
            <a:ext cx="9110133" cy="5856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0" y="3135318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s-AR" sz="1800" i="0"/>
              <a:t>Soja invadida de malezas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DF1C67-DC9B-4F2B-944D-C5A82A4E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443" y="1686208"/>
            <a:ext cx="8655113" cy="34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6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WINDOWS\Escritorio\Compartida 1\Tomas\herbicida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3590930"/>
            <a:ext cx="5689600" cy="319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1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600" y="3657600"/>
            <a:ext cx="5808133" cy="3124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481233" y="2936876"/>
            <a:ext cx="1178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es-AR" sz="1800" b="1">
                <a:solidFill>
                  <a:srgbClr val="FF9900"/>
                </a:solidFill>
                <a:latin typeface="Comic Sans MS" pitchFamily="66" charset="0"/>
              </a:rPr>
              <a:t>Glifosato</a:t>
            </a:r>
            <a:endParaRPr lang="en-US" altLang="es-AR" sz="1800" b="1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052051" y="4891088"/>
            <a:ext cx="1311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es-AR" sz="1800" b="1">
                <a:solidFill>
                  <a:srgbClr val="FF9900"/>
                </a:solidFill>
                <a:latin typeface="Comic Sans MS" pitchFamily="66" charset="0"/>
              </a:rPr>
              <a:t>Bromoxinil</a:t>
            </a:r>
            <a:endParaRPr lang="en-US" altLang="es-AR" sz="1800" b="1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27654" name="Picture 6" descr="C:\My Documents\Richi\UCH\Mejoramiento\madurac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9200" y="228600"/>
            <a:ext cx="5689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5" name="Picture 7" descr="C:\My Documents\Richi\UCH\Mejoramiento\Reporter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200" y="228600"/>
            <a:ext cx="5689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914400" y="3962400"/>
            <a:ext cx="1178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es-AR" sz="1800" b="1">
                <a:solidFill>
                  <a:srgbClr val="FF9900"/>
                </a:solidFill>
                <a:latin typeface="Comic Sans MS" pitchFamily="66" charset="0"/>
              </a:rPr>
              <a:t>Glifosato</a:t>
            </a:r>
            <a:endParaRPr lang="en-US" altLang="es-AR" sz="1800" b="1"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B8FBC8-5E97-4CFF-A96F-4532EE0D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64" y="934770"/>
            <a:ext cx="8546471" cy="49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61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Rectángulo"/>
          <p:cNvSpPr>
            <a:spLocks noChangeArrowheads="1"/>
          </p:cNvSpPr>
          <p:nvPr/>
        </p:nvSpPr>
        <p:spPr bwMode="auto">
          <a:xfrm>
            <a:off x="694652" y="640630"/>
            <a:ext cx="1161838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CRISPR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Cas9</a:t>
            </a:r>
            <a:r>
              <a:rPr lang="en-US" sz="3200" dirty="0">
                <a:latin typeface="Calibri" pitchFamily="34" charset="0"/>
              </a:rPr>
              <a:t> system </a:t>
            </a:r>
          </a:p>
          <a:p>
            <a:r>
              <a:rPr lang="en-US" sz="2800" b="1" i="1" u="sng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lustered </a:t>
            </a:r>
            <a:r>
              <a:rPr lang="en-US" sz="2800" b="1" i="1" u="sng" dirty="0">
                <a:solidFill>
                  <a:srgbClr val="C00000"/>
                </a:solidFill>
                <a:latin typeface="Calibri" pitchFamily="34" charset="0"/>
              </a:rPr>
              <a:t>R</a:t>
            </a: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egularly </a:t>
            </a:r>
            <a:r>
              <a:rPr lang="en-US" sz="2800" b="1" i="1" u="sng" dirty="0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nterspaced </a:t>
            </a:r>
            <a:r>
              <a:rPr lang="en-US" sz="2800" b="1" i="1" u="sng" dirty="0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hort </a:t>
            </a:r>
            <a:r>
              <a:rPr lang="en-US" sz="2800" b="1" i="1" u="sng" dirty="0">
                <a:solidFill>
                  <a:srgbClr val="C00000"/>
                </a:solidFill>
                <a:latin typeface="Calibri" pitchFamily="34" charset="0"/>
              </a:rPr>
              <a:t>P</a:t>
            </a: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alindromic </a:t>
            </a:r>
            <a:r>
              <a:rPr lang="en-US" sz="2800" b="1" i="1" u="sng" dirty="0">
                <a:solidFill>
                  <a:srgbClr val="C00000"/>
                </a:solidFill>
                <a:latin typeface="Calibri" pitchFamily="34" charset="0"/>
              </a:rPr>
              <a:t>R</a:t>
            </a: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epeats </a:t>
            </a:r>
          </a:p>
          <a:p>
            <a:r>
              <a:rPr lang="en-US" sz="2800" b="1" i="1" u="sng" dirty="0">
                <a:solidFill>
                  <a:srgbClr val="0070C0"/>
                </a:solidFill>
                <a:latin typeface="Calibri" pitchFamily="34" charset="0"/>
              </a:rPr>
              <a:t>C</a:t>
            </a:r>
            <a:r>
              <a:rPr lang="en-US" sz="2800" i="1" dirty="0">
                <a:solidFill>
                  <a:srgbClr val="0070C0"/>
                </a:solidFill>
                <a:latin typeface="Calibri" pitchFamily="34" charset="0"/>
              </a:rPr>
              <a:t>RISPR-</a:t>
            </a:r>
            <a:r>
              <a:rPr lang="en-US" sz="2800" b="1" i="1" u="sng" dirty="0">
                <a:solidFill>
                  <a:srgbClr val="0070C0"/>
                </a:solidFill>
                <a:latin typeface="Calibri" pitchFamily="34" charset="0"/>
              </a:rPr>
              <a:t>A</a:t>
            </a:r>
            <a:r>
              <a:rPr lang="en-US" sz="2800" i="1" dirty="0">
                <a:solidFill>
                  <a:srgbClr val="0070C0"/>
                </a:solidFill>
                <a:latin typeface="Calibri" pitchFamily="34" charset="0"/>
              </a:rPr>
              <a:t>ssociated </a:t>
            </a:r>
            <a:r>
              <a:rPr lang="en-US" sz="2800" b="1" i="1" u="sng" dirty="0">
                <a:solidFill>
                  <a:srgbClr val="0070C0"/>
                </a:solidFill>
                <a:latin typeface="Calibri" pitchFamily="34" charset="0"/>
              </a:rPr>
              <a:t>P</a:t>
            </a:r>
            <a:r>
              <a:rPr lang="en-US" sz="2800" i="1" dirty="0">
                <a:solidFill>
                  <a:srgbClr val="0070C0"/>
                </a:solidFill>
                <a:latin typeface="Calibri" pitchFamily="34" charset="0"/>
              </a:rPr>
              <a:t>roteins</a:t>
            </a:r>
            <a:r>
              <a:rPr lang="en-US" sz="2800" b="1" i="1" u="sng" dirty="0">
                <a:solidFill>
                  <a:srgbClr val="0070C0"/>
                </a:solidFill>
                <a:latin typeface="Calibri" pitchFamily="34" charset="0"/>
              </a:rPr>
              <a:t>9</a:t>
            </a:r>
            <a:r>
              <a:rPr lang="en-US" sz="2800" i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AD434F-0BD9-4AF4-B9A0-890A58AA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09" y="2129441"/>
            <a:ext cx="4512740" cy="40879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0549E8-4E5C-4364-80C7-E7678F7B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1" y="2428368"/>
            <a:ext cx="5794218" cy="376624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0161FF5-94F7-498D-8761-A92A586E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77" y="706583"/>
            <a:ext cx="8331476" cy="5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401744-A854-410E-8DDB-ED52A6C2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13" y="1385454"/>
            <a:ext cx="10301575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090400" cy="1143000"/>
          </a:xfrm>
        </p:spPr>
        <p:txBody>
          <a:bodyPr/>
          <a:lstStyle/>
          <a:p>
            <a:r>
              <a:rPr lang="es-AR" altLang="es-AR">
                <a:ea typeface="ＭＳ Ｐゴシック" pitchFamily="34" charset="-128"/>
              </a:rPr>
              <a:t>¿</a:t>
            </a:r>
            <a:r>
              <a:rPr lang="en-US" altLang="es-AR">
                <a:ea typeface="ＭＳ Ｐゴシック" pitchFamily="34" charset="-128"/>
              </a:rPr>
              <a:t>Qué es la biotecnología vegetal?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s-AR">
                <a:ea typeface="ＭＳ Ｐゴシック" pitchFamily="34" charset="-128"/>
              </a:rPr>
              <a:t>Manipular plantas y partes de plantas para usos práccticos</a:t>
            </a:r>
          </a:p>
          <a:p>
            <a:pPr lvl="1">
              <a:lnSpc>
                <a:spcPct val="90000"/>
              </a:lnSpc>
            </a:pPr>
            <a:r>
              <a:rPr lang="en-US" altLang="es-AR">
                <a:ea typeface="ＭＳ Ｐゴシック" pitchFamily="34" charset="-128"/>
              </a:rPr>
              <a:t>Mejoramiento de cultivos </a:t>
            </a:r>
          </a:p>
          <a:p>
            <a:pPr lvl="2">
              <a:lnSpc>
                <a:spcPct val="90000"/>
              </a:lnSpc>
            </a:pPr>
            <a:r>
              <a:rPr lang="en-US" altLang="es-AR">
                <a:ea typeface="ＭＳ Ｐゴシック" pitchFamily="34" charset="-128"/>
              </a:rPr>
              <a:t>Mayores rendimientos</a:t>
            </a:r>
          </a:p>
          <a:p>
            <a:pPr lvl="2">
              <a:lnSpc>
                <a:spcPct val="90000"/>
              </a:lnSpc>
            </a:pPr>
            <a:r>
              <a:rPr lang="en-US" altLang="es-AR">
                <a:ea typeface="ＭＳ Ｐゴシック" pitchFamily="34" charset="-128"/>
              </a:rPr>
              <a:t>Mejorados nutricionalmente</a:t>
            </a:r>
          </a:p>
          <a:p>
            <a:pPr lvl="2">
              <a:lnSpc>
                <a:spcPct val="90000"/>
              </a:lnSpc>
            </a:pPr>
            <a:r>
              <a:rPr lang="en-US" altLang="es-AR">
                <a:ea typeface="ＭＳ Ｐゴシック" pitchFamily="34" charset="-128"/>
              </a:rPr>
              <a:t>Resistentes a factores ambientales</a:t>
            </a:r>
          </a:p>
          <a:p>
            <a:pPr lvl="1">
              <a:lnSpc>
                <a:spcPct val="90000"/>
              </a:lnSpc>
            </a:pPr>
            <a:r>
              <a:rPr lang="en-US" altLang="es-AR">
                <a:ea typeface="ＭＳ Ｐゴシック" pitchFamily="34" charset="-128"/>
              </a:rPr>
              <a:t>Mejorados para la producción de compuestos valiosos</a:t>
            </a:r>
          </a:p>
          <a:p>
            <a:pPr lvl="1">
              <a:lnSpc>
                <a:spcPct val="90000"/>
              </a:lnSpc>
            </a:pPr>
            <a:r>
              <a:rPr lang="en-US" altLang="es-AR">
                <a:ea typeface="ＭＳ Ｐゴシック" pitchFamily="34" charset="-128"/>
              </a:rPr>
              <a:t>Producción de nuevos compuestos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5782AC-F586-4E6B-96F6-72862770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219" y="653637"/>
            <a:ext cx="4765562" cy="5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3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B7BF4C-3380-4667-9DDC-1D7CFD75E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709" y="683564"/>
            <a:ext cx="4516581" cy="59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61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711952" y="5181600"/>
            <a:ext cx="4102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Ran, et al. 2013. Nat Protoc. 8:2281-2308.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5968"/>
            <a:ext cx="12192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1377084" cy="1143000"/>
          </a:xfrm>
        </p:spPr>
        <p:txBody>
          <a:bodyPr/>
          <a:lstStyle/>
          <a:p>
            <a:pPr eaLnBrk="1" hangingPunct="1"/>
            <a:r>
              <a:rPr lang="en-US"/>
              <a:t>Genome Editing: Wild Type Cas9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9068" y="3416300"/>
            <a:ext cx="16933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9068" y="3416300"/>
            <a:ext cx="16933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7586137" y="5116514"/>
            <a:ext cx="34487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Ran et al. 2013. Nat Protoc. 8:2281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 descr="https://www.abmgood.com/marketing/knowledge_base/img/CRISPR_Cas9/CRISPR_Cas9-Cas9_Nucleas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733" y="1557338"/>
            <a:ext cx="6242051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/>
              <a:t>1. </a:t>
            </a:r>
            <a:r>
              <a:rPr lang="es-AR" sz="3600" dirty="0"/>
              <a:t>Introducción de un DSB dirigido por la secuencia que se indica en celeste (verde)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s-AR" sz="3200"/>
              <a:t>2a. Reparación sin DNA homólogo (NHEJ)</a:t>
            </a:r>
            <a:br>
              <a:rPr lang="es-AR" sz="3200"/>
            </a:br>
            <a:r>
              <a:rPr lang="es-AR" sz="3200"/>
              <a:t>&gt;&gt;&gt;&gt; mutación: KO del gen funcional</a:t>
            </a:r>
          </a:p>
        </p:txBody>
      </p:sp>
      <p:pic>
        <p:nvPicPr>
          <p:cNvPr id="6147" name="Imagen 3" descr="https://www.abmgood.com/marketing/knowledge_base/img/CRISPR_Cas9/CRISPR_Cas9-Non_Homologous_End_Joining_NHEJ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135" y="1628778"/>
            <a:ext cx="78359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5"/>
            <a:ext cx="12192000" cy="17002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sz="3200" dirty="0">
                <a:latin typeface="+mj-lt"/>
                <a:ea typeface="+mj-ea"/>
                <a:cs typeface="+mj-cs"/>
              </a:rPr>
              <a:t>2b. Reparación en presencia de DNA homólogo (HR) </a:t>
            </a:r>
            <a:br>
              <a:rPr lang="es-AR" sz="3200" dirty="0">
                <a:latin typeface="+mj-lt"/>
                <a:ea typeface="+mj-ea"/>
                <a:cs typeface="+mj-cs"/>
              </a:rPr>
            </a:br>
            <a:r>
              <a:rPr lang="es-AR" sz="2200" dirty="0">
                <a:latin typeface="+mj-lt"/>
                <a:ea typeface="+mj-ea"/>
                <a:cs typeface="+mj-cs"/>
              </a:rPr>
              <a:t>&gt; remplazo de la secuencia blanco (o inserción de una secuencia seleccionada)</a:t>
            </a:r>
          </a:p>
        </p:txBody>
      </p:sp>
      <p:sp>
        <p:nvSpPr>
          <p:cNvPr id="7171" name="4 Rectángulo"/>
          <p:cNvSpPr>
            <a:spLocks noChangeArrowheads="1"/>
          </p:cNvSpPr>
          <p:nvPr/>
        </p:nvSpPr>
        <p:spPr bwMode="auto">
          <a:xfrm>
            <a:off x="624420" y="1196975"/>
            <a:ext cx="1104053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Calibri" pitchFamily="34" charset="0"/>
              </a:rPr>
              <a:t>Homology Directed Repair (HDR) with Cas9 Nuclease</a:t>
            </a:r>
            <a:endParaRPr lang="es-AR" sz="28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172" name="Imagen 4" descr="https://www.abmgood.com/marketing/knowledge_base/img/CRISPR_Cas9/CRISPR_Cas9-Homology_Directed_Repair_HD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2" y="1704980"/>
            <a:ext cx="7829549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4-07-Plant_TissC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143000"/>
            <a:ext cx="10134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946150"/>
          </a:xfrm>
        </p:spPr>
        <p:txBody>
          <a:bodyPr/>
          <a:lstStyle/>
          <a:p>
            <a:r>
              <a:rPr lang="es-AR" altLang="es-AR" sz="2800">
                <a:ea typeface="ＭＳ Ｐゴシック" pitchFamily="34" charset="-128"/>
              </a:rPr>
              <a:t>Plantas enteras pueden ser regeneradas mediante el cultivo de células y tejido</a:t>
            </a:r>
            <a:endParaRPr lang="en-US" altLang="es-AR" sz="280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AR" altLang="es-AR">
                <a:ea typeface="ＭＳ Ｐゴシック" pitchFamily="34" charset="-128"/>
              </a:rPr>
              <a:t>Tecnologías de transformación de plantas</a:t>
            </a:r>
            <a:endParaRPr lang="en-US" altLang="es-AR"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10972800" cy="2971800"/>
          </a:xfrm>
        </p:spPr>
        <p:txBody>
          <a:bodyPr/>
          <a:lstStyle/>
          <a:p>
            <a:pPr lvl="1"/>
            <a:r>
              <a:rPr lang="en-US" altLang="es-AR">
                <a:ea typeface="ＭＳ Ｐゴシック" pitchFamily="34" charset="-128"/>
              </a:rPr>
              <a:t>Agrobacterium</a:t>
            </a:r>
          </a:p>
          <a:p>
            <a:pPr lvl="1"/>
            <a:endParaRPr lang="en-US" altLang="es-AR">
              <a:ea typeface="ＭＳ Ｐゴシック" pitchFamily="34" charset="-128"/>
            </a:endParaRPr>
          </a:p>
          <a:p>
            <a:pPr lvl="1"/>
            <a:r>
              <a:rPr lang="en-US" altLang="es-AR">
                <a:ea typeface="ＭＳ Ｐゴシック" pitchFamily="34" charset="-128"/>
              </a:rPr>
              <a:t>Gene gun</a:t>
            </a:r>
          </a:p>
          <a:p>
            <a:pPr lvl="1"/>
            <a:endParaRPr lang="en-US" altLang="es-AR">
              <a:ea typeface="ＭＳ Ｐゴシック" pitchFamily="34" charset="-128"/>
            </a:endParaRPr>
          </a:p>
          <a:p>
            <a:pPr lvl="1"/>
            <a:r>
              <a:rPr lang="en-US" altLang="es-AR">
                <a:ea typeface="ＭＳ Ｐゴシック" pitchFamily="34" charset="-128"/>
              </a:rPr>
              <a:t>Transferencia genética a protoplastos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06401" y="152400"/>
            <a:ext cx="4626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es-AR" b="1" u="sng">
                <a:solidFill>
                  <a:schemeClr val="accent2"/>
                </a:solidFill>
                <a:latin typeface="Comic Sans MS" pitchFamily="66" charset="0"/>
              </a:rPr>
              <a:t>Transformación genética</a:t>
            </a:r>
            <a:r>
              <a:rPr lang="es-CL" altLang="es-AR" b="1">
                <a:solidFill>
                  <a:schemeClr val="accent2"/>
                </a:solidFill>
                <a:latin typeface="Comic Sans MS" pitchFamily="66" charset="0"/>
              </a:rPr>
              <a:t>:</a:t>
            </a:r>
            <a:r>
              <a:rPr lang="es-CL" altLang="es-AR">
                <a:solidFill>
                  <a:schemeClr val="accent2"/>
                </a:solidFill>
                <a:latin typeface="Comic Sans MS" pitchFamily="66" charset="0"/>
              </a:rPr>
              <a:t>A. tumefaciens</a:t>
            </a:r>
            <a:endParaRPr lang="es-CL" altLang="es-AR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147" name="Picture 7" descr="C:\WINDOWS\Escritorio\Doctorado\bio100b\rosecrotchg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532717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13" descr="C:\My Documents\Richi\UCH\Mejoramiento\A-tumefaciens-carro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1600" y="685800"/>
            <a:ext cx="416771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4" descr="C:\My Documents\Richi\UCH\Mejoramiento\A-tumefaciens-vid.jpg"/>
          <p:cNvPicPr>
            <a:picLocks noChangeAspect="1" noChangeArrowheads="1"/>
          </p:cNvPicPr>
          <p:nvPr/>
        </p:nvPicPr>
        <p:blipFill>
          <a:blip r:embed="rId5" cstate="print"/>
          <a:srcRect b="11566"/>
          <a:stretch>
            <a:fillRect/>
          </a:stretch>
        </p:blipFill>
        <p:spPr bwMode="auto">
          <a:xfrm>
            <a:off x="4165601" y="2362200"/>
            <a:ext cx="334645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485775"/>
            <a:ext cx="11303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is documentos\CD Molecular Biology of Plants\Images\Chap21\box2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685805"/>
            <a:ext cx="7264400" cy="598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06401" y="152400"/>
            <a:ext cx="4626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es-AR" b="1" u="sng">
                <a:solidFill>
                  <a:schemeClr val="accent2"/>
                </a:solidFill>
                <a:latin typeface="Comic Sans MS" pitchFamily="66" charset="0"/>
              </a:rPr>
              <a:t>Transformación genética</a:t>
            </a:r>
            <a:r>
              <a:rPr lang="es-CL" altLang="es-AR" b="1">
                <a:solidFill>
                  <a:schemeClr val="accent2"/>
                </a:solidFill>
                <a:latin typeface="Comic Sans MS" pitchFamily="66" charset="0"/>
              </a:rPr>
              <a:t>:</a:t>
            </a:r>
            <a:r>
              <a:rPr lang="es-CL" altLang="es-AR">
                <a:solidFill>
                  <a:schemeClr val="accent2"/>
                </a:solidFill>
                <a:latin typeface="Comic Sans MS" pitchFamily="66" charset="0"/>
              </a:rPr>
              <a:t>A. tumefaciens</a:t>
            </a:r>
            <a:endParaRPr lang="es-CL" altLang="es-AR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9461" name="Picture 5" descr="C:\Mis documentos\FELIPE\plantas transgenicas\p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4" y="2133600"/>
            <a:ext cx="4144433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t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30168"/>
            <a:ext cx="107696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1422400" y="3048000"/>
            <a:ext cx="7518400" cy="609600"/>
          </a:xfrm>
          <a:solidFill>
            <a:schemeClr val="tx1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s-AR" sz="2800">
                <a:solidFill>
                  <a:schemeClr val="bg1"/>
                </a:solidFill>
                <a:ea typeface="ＭＳ Ｐゴシック" pitchFamily="34" charset="-128"/>
              </a:rPr>
              <a:t>T-DNA puede se modificado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439</Words>
  <Application>Microsoft Office PowerPoint</Application>
  <PresentationFormat>Panorámica</PresentationFormat>
  <Paragraphs>92</Paragraphs>
  <Slides>36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Times New Roman</vt:lpstr>
      <vt:lpstr>Wingdings</vt:lpstr>
      <vt:lpstr>Tema de Office</vt:lpstr>
      <vt:lpstr>Presentación de PowerPoint</vt:lpstr>
      <vt:lpstr>Presentación de PowerPoint</vt:lpstr>
      <vt:lpstr>¿Qué es la biotecnología vegetal?</vt:lpstr>
      <vt:lpstr>Plantas enteras pueden ser regeneradas mediante el cultivo de células y tejido</vt:lpstr>
      <vt:lpstr>Tecnologías de transformación de plantas</vt:lpstr>
      <vt:lpstr>Presentación de PowerPoint</vt:lpstr>
      <vt:lpstr>Presentación de PowerPoint</vt:lpstr>
      <vt:lpstr>Presentación de PowerPoint</vt:lpstr>
      <vt:lpstr>Presentación de PowerPoint</vt:lpstr>
      <vt:lpstr>Agrobacterium transformation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Electroporation of protoplasts</vt:lpstr>
      <vt:lpstr>Presentación de PowerPoint</vt:lpstr>
      <vt:lpstr>Presentación de PowerPoint</vt:lpstr>
      <vt:lpstr>Resistencia a enfermedades</vt:lpstr>
      <vt:lpstr>Control de Insectos</vt:lpstr>
      <vt:lpstr>Manejo de malezas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Genome Editing: Wild Type Cas9</vt:lpstr>
      <vt:lpstr>1. Introducción de un DSB dirigido por la secuencia que se indica en celeste (verde)</vt:lpstr>
      <vt:lpstr>2a. Reparación sin DNA homólogo (NHEJ) &gt;&gt;&gt;&gt; mutación: KO del gen funcional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Win10 1909</dc:creator>
  <cp:lastModifiedBy>Win10 1909</cp:lastModifiedBy>
  <cp:revision>4</cp:revision>
  <dcterms:created xsi:type="dcterms:W3CDTF">2020-08-02T22:32:20Z</dcterms:created>
  <dcterms:modified xsi:type="dcterms:W3CDTF">2020-08-07T11:58:52Z</dcterms:modified>
</cp:coreProperties>
</file>