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29383A-E9CC-4BA5-9266-868BBA83F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A552C17-F452-4632-9CA8-A43DB9D200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8A10F9-6D6B-4C89-8599-4515B58B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5A69609-E9E7-4754-A2B2-87375A4D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800624E-99DF-4958-90E0-AF685351C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16005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5B15B6-BBA7-4161-A0F8-78A982DAB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AF41F3D-D5CD-461E-8902-F4D97475F9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69A488-A5EA-4344-A12D-DA66C8D67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999C57-8E55-4944-B1EE-EEE599FD1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CEE1BA-A046-43B1-A3FF-C02F3EA71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2941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C884FC6-EBAF-4F6A-9749-63793D2DA0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B59013-EE77-45E4-8DC5-6E321EE8A6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0E4CAC7-8280-4932-8E29-271E21ADE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401E011-E832-442D-9967-57F42460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60936B-2A38-4B12-AB96-48315BBF9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12999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5C1E93-E426-4340-B400-6BBA15286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5432E6-2020-429C-8079-D0A00B46AA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28F48E-2EB4-440D-908D-49B1DD099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37D7DA-F45A-43F4-876C-3592581A8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DAB3AB-7A1F-471C-B5F2-D62C13E3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908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2C0040-DC8E-47A3-902C-03657754C3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F52E35-5DFB-4029-BDAD-BDAC42611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D67FDE-88BC-419A-A310-6C0937B07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9D07EF4-180D-463A-B986-64E7DED29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C5AAD5-8D52-4DB9-92E9-D812591A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273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AE6AB0-302B-4432-A73A-ECDFFC287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87CA31-AA9F-40F0-B697-FCFDD452C2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A18D19B-7080-4110-9810-B203B90073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6B59BD-85CF-4D59-85D0-9F77D0EC9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BE95049-08EB-4AD9-889A-C7A6893F8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49B612-26FE-4238-BD2F-9A9A46BCD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6280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3ECAF-8BAA-4C64-9639-C34FD6D8B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615948-56CD-4BDC-A1F8-0685D9070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340A20A-095B-4ABB-96A8-B70D50AAC2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38C08B-848A-46C0-A455-FD5BD87D0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3880720-BA16-4CC6-8B5E-4535B1DCFA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3DC82A5-2F65-44E8-9E95-E4FDF19EF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4888A4C-3F57-4659-9440-DE4D85D00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1F49083-BAC2-4834-A87B-3AA3A5516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516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9D64F-FC79-4E10-9B26-17D8E7704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1FFE47-CA82-4732-9D3E-17743601E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594C65B-F53B-482B-871B-9C622D2DF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DF1493A-F582-42D7-BBD3-732E1BA6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95559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D85E18-82EF-4DE9-839C-0B53D006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BC01D73-0E27-4064-B373-97EE6D2F8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EAA1786-D486-479B-973C-F35DD094A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068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DEDBEE-CA4D-4059-92B6-ABF4B9A8C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5862CB-1743-4A20-A91D-976E3256E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9448401-628B-4B52-BC0D-AAB9B59A01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CC771F8-B5B1-4086-8659-31D90365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1E259E-A9B3-4DC9-9154-23813FFD0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CDED9C4-AD30-43E8-812C-D81BED893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5761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C5779C-EB0E-4B2C-A17E-14FB68FAB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4001912-5135-41B8-A055-B1D925D131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94B1371-B86C-4A86-85C2-9568C97B0C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6D46D73-F517-4207-BE72-2FF1E501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573073-1846-4CF8-B7BD-EE42CB630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A23B854-A2AF-4963-BBBD-E78D18FA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60818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4F5A286-F662-40F0-B1EE-25C781594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9BA164-60D3-4E54-BA85-4B51DFB3E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56DEB2-A089-44A2-89A7-486DA2C4E1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60F0F-5FE5-4F9C-A268-1C06EA1911B0}" type="datetimeFigureOut">
              <a:rPr lang="es-AR" smtClean="0"/>
              <a:t>2/8/2020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95B55A-297D-440F-A5FF-008A17BAE5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08994C2-5E7A-49B7-86BD-EC939A0ACD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CA87E-2477-4E57-984A-ABA8ACCA534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74954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4B9E7444-BCCC-408C-B3E2-6A63FE0357E4}"/>
              </a:ext>
            </a:extLst>
          </p:cNvPr>
          <p:cNvSpPr txBox="1"/>
          <p:nvPr/>
        </p:nvSpPr>
        <p:spPr>
          <a:xfrm>
            <a:off x="4516582" y="2175163"/>
            <a:ext cx="31588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4000" b="1" dirty="0">
                <a:latin typeface="Arial" panose="020B0604020202020204" pitchFamily="34" charset="0"/>
                <a:cs typeface="Arial" panose="020B0604020202020204" pitchFamily="34" charset="0"/>
              </a:rPr>
              <a:t>Clonado</a:t>
            </a:r>
          </a:p>
        </p:txBody>
      </p:sp>
    </p:spTree>
    <p:extLst>
      <p:ext uri="{BB962C8B-B14F-4D97-AF65-F5344CB8AC3E}">
        <p14:creationId xmlns:p14="http://schemas.microsoft.com/office/powerpoint/2010/main" val="1902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>
            <a:extLst>
              <a:ext uri="{FF2B5EF4-FFF2-40B4-BE49-F238E27FC236}">
                <a16:creationId xmlns:a16="http://schemas.microsoft.com/office/drawing/2014/main" id="{1820AC09-B471-47CA-B00B-E83CD1F02E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3675" y="2081214"/>
            <a:ext cx="4324350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Text Box 6">
            <a:extLst>
              <a:ext uri="{FF2B5EF4-FFF2-40B4-BE49-F238E27FC236}">
                <a16:creationId xmlns:a16="http://schemas.microsoft.com/office/drawing/2014/main" id="{DF093AB8-0461-4033-99E1-4F858FB1E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5413" y="765176"/>
            <a:ext cx="446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s-AR"/>
              <a:t>Plásmido como vector de clonado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>
            <a:extLst>
              <a:ext uri="{FF2B5EF4-FFF2-40B4-BE49-F238E27FC236}">
                <a16:creationId xmlns:a16="http://schemas.microsoft.com/office/drawing/2014/main" id="{82A0E688-13C5-4C88-B78C-BC27F8C4E8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333376"/>
            <a:ext cx="446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s-AR"/>
              <a:t>Procedimiento de clonado</a:t>
            </a:r>
          </a:p>
        </p:txBody>
      </p:sp>
      <p:grpSp>
        <p:nvGrpSpPr>
          <p:cNvPr id="4112" name="Group 16">
            <a:extLst>
              <a:ext uri="{FF2B5EF4-FFF2-40B4-BE49-F238E27FC236}">
                <a16:creationId xmlns:a16="http://schemas.microsoft.com/office/drawing/2014/main" id="{ADD58C23-575A-4067-91B9-1549FF916414}"/>
              </a:ext>
            </a:extLst>
          </p:cNvPr>
          <p:cNvGrpSpPr>
            <a:grpSpLocks/>
          </p:cNvGrpSpPr>
          <p:nvPr/>
        </p:nvGrpSpPr>
        <p:grpSpPr bwMode="auto">
          <a:xfrm>
            <a:off x="3527426" y="1052513"/>
            <a:ext cx="5146675" cy="5772150"/>
            <a:chOff x="1362" y="663"/>
            <a:chExt cx="3242" cy="3636"/>
          </a:xfrm>
        </p:grpSpPr>
        <p:sp>
          <p:nvSpPr>
            <p:cNvPr id="4111" name="Rectangle 15">
              <a:extLst>
                <a:ext uri="{FF2B5EF4-FFF2-40B4-BE49-F238E27FC236}">
                  <a16:creationId xmlns:a16="http://schemas.microsoft.com/office/drawing/2014/main" id="{2C09BA74-FDE7-46B6-BB16-96F2460D36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" y="669"/>
              <a:ext cx="318" cy="362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  <p:pic>
          <p:nvPicPr>
            <p:cNvPr id="4099" name="Picture 3">
              <a:extLst>
                <a:ext uri="{FF2B5EF4-FFF2-40B4-BE49-F238E27FC236}">
                  <a16:creationId xmlns:a16="http://schemas.microsoft.com/office/drawing/2014/main" id="{E1E807AB-0664-420B-A688-27C734F12D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62" y="663"/>
              <a:ext cx="3036" cy="36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101" name="Text Box 5">
              <a:extLst>
                <a:ext uri="{FF2B5EF4-FFF2-40B4-BE49-F238E27FC236}">
                  <a16:creationId xmlns:a16="http://schemas.microsoft.com/office/drawing/2014/main" id="{FFFC3510-BF63-4FC4-8EA4-13FA7BDA4B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76" y="663"/>
              <a:ext cx="590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célula dadora</a:t>
              </a:r>
            </a:p>
          </p:txBody>
        </p:sp>
        <p:sp>
          <p:nvSpPr>
            <p:cNvPr id="4102" name="Text Box 6">
              <a:extLst>
                <a:ext uri="{FF2B5EF4-FFF2-40B4-BE49-F238E27FC236}">
                  <a16:creationId xmlns:a16="http://schemas.microsoft.com/office/drawing/2014/main" id="{C23C399D-D304-467D-A73B-B4CE545ECF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907"/>
              <a:ext cx="862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transformación</a:t>
              </a:r>
            </a:p>
          </p:txBody>
        </p:sp>
        <p:sp>
          <p:nvSpPr>
            <p:cNvPr id="4103" name="Text Box 7">
              <a:extLst>
                <a:ext uri="{FF2B5EF4-FFF2-40B4-BE49-F238E27FC236}">
                  <a16:creationId xmlns:a16="http://schemas.microsoft.com/office/drawing/2014/main" id="{42BC5656-C0F3-422F-8969-A695F8CB39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9" y="2296"/>
              <a:ext cx="590" cy="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ligación: posibles resultados</a:t>
              </a:r>
            </a:p>
          </p:txBody>
        </p:sp>
        <p:sp>
          <p:nvSpPr>
            <p:cNvPr id="4104" name="Text Box 8">
              <a:extLst>
                <a:ext uri="{FF2B5EF4-FFF2-40B4-BE49-F238E27FC236}">
                  <a16:creationId xmlns:a16="http://schemas.microsoft.com/office/drawing/2014/main" id="{4C63E3F3-5BA2-4F5B-AF7B-64D1C8591D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10" y="1767"/>
              <a:ext cx="590" cy="37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corte con enzimas de restricción</a:t>
              </a:r>
            </a:p>
          </p:txBody>
        </p:sp>
        <p:sp>
          <p:nvSpPr>
            <p:cNvPr id="4105" name="Text Box 9">
              <a:extLst>
                <a:ext uri="{FF2B5EF4-FFF2-40B4-BE49-F238E27FC236}">
                  <a16:creationId xmlns:a16="http://schemas.microsoft.com/office/drawing/2014/main" id="{79589E2E-CB63-4A45-913A-6E2BA93C6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8" y="1176"/>
              <a:ext cx="705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resistencia </a:t>
              </a:r>
              <a:br>
                <a:rPr lang="es-ES_tradnl" altLang="es-AR" sz="1100" b="1"/>
              </a:br>
              <a:r>
                <a:rPr lang="es-ES_tradnl" altLang="es-AR" sz="1100" b="1"/>
                <a:t>a antibióticos</a:t>
              </a:r>
            </a:p>
          </p:txBody>
        </p:sp>
        <p:sp>
          <p:nvSpPr>
            <p:cNvPr id="4106" name="Text Box 10">
              <a:extLst>
                <a:ext uri="{FF2B5EF4-FFF2-40B4-BE49-F238E27FC236}">
                  <a16:creationId xmlns:a16="http://schemas.microsoft.com/office/drawing/2014/main" id="{28690C51-B235-4746-A12E-0050AB807F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70" y="3448"/>
              <a:ext cx="659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resistente </a:t>
              </a:r>
              <a:br>
                <a:rPr lang="es-ES_tradnl" altLang="es-AR" sz="1100" b="1"/>
              </a:br>
              <a:r>
                <a:rPr lang="es-ES_tradnl" altLang="es-AR" sz="1100" b="1"/>
                <a:t>al antibiótico</a:t>
              </a:r>
            </a:p>
          </p:txBody>
        </p:sp>
        <p:sp>
          <p:nvSpPr>
            <p:cNvPr id="4107" name="Text Box 11">
              <a:extLst>
                <a:ext uri="{FF2B5EF4-FFF2-40B4-BE49-F238E27FC236}">
                  <a16:creationId xmlns:a16="http://schemas.microsoft.com/office/drawing/2014/main" id="{6CF3B630-5E2E-4D06-897B-EAD8A2A0A0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95" y="2844"/>
              <a:ext cx="683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sensible al</a:t>
              </a:r>
              <a:br>
                <a:rPr lang="es-ES_tradnl" altLang="es-AR" sz="1100" b="1"/>
              </a:br>
              <a:r>
                <a:rPr lang="es-ES_tradnl" altLang="es-AR" sz="1100" b="1"/>
                <a:t>antibiótico</a:t>
              </a:r>
            </a:p>
          </p:txBody>
        </p:sp>
        <p:sp>
          <p:nvSpPr>
            <p:cNvPr id="4108" name="Text Box 12">
              <a:extLst>
                <a:ext uri="{FF2B5EF4-FFF2-40B4-BE49-F238E27FC236}">
                  <a16:creationId xmlns:a16="http://schemas.microsoft.com/office/drawing/2014/main" id="{291C6EDD-D712-48FB-B3B3-BC8919020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80" y="3638"/>
              <a:ext cx="952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selección de los transformantes</a:t>
              </a:r>
            </a:p>
          </p:txBody>
        </p:sp>
        <p:sp>
          <p:nvSpPr>
            <p:cNvPr id="4109" name="Text Box 13">
              <a:extLst>
                <a:ext uri="{FF2B5EF4-FFF2-40B4-BE49-F238E27FC236}">
                  <a16:creationId xmlns:a16="http://schemas.microsoft.com/office/drawing/2014/main" id="{A48E1223-980C-4E0E-BE89-3D05CADD65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67" y="1246"/>
              <a:ext cx="590" cy="3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corte con enzimas de restricción</a:t>
              </a:r>
            </a:p>
          </p:txBody>
        </p:sp>
        <p:sp>
          <p:nvSpPr>
            <p:cNvPr id="4110" name="Text Box 14">
              <a:extLst>
                <a:ext uri="{FF2B5EF4-FFF2-40B4-BE49-F238E27FC236}">
                  <a16:creationId xmlns:a16="http://schemas.microsoft.com/office/drawing/2014/main" id="{E3F23F29-0CB6-4020-A750-F29581C140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29" y="1480"/>
              <a:ext cx="635" cy="2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purificación </a:t>
              </a:r>
              <a:br>
                <a:rPr lang="es-ES_tradnl" altLang="es-AR" sz="1100" b="1"/>
              </a:br>
              <a:r>
                <a:rPr lang="es-ES_tradnl" altLang="es-AR" sz="1100" b="1"/>
                <a:t>de ADN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>
            <a:extLst>
              <a:ext uri="{FF2B5EF4-FFF2-40B4-BE49-F238E27FC236}">
                <a16:creationId xmlns:a16="http://schemas.microsoft.com/office/drawing/2014/main" id="{6B1FE435-9F21-4E08-8CA2-480790E2A2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2538" y="1341439"/>
            <a:ext cx="4464050" cy="330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3" name="Text Box 5">
            <a:extLst>
              <a:ext uri="{FF2B5EF4-FFF2-40B4-BE49-F238E27FC236}">
                <a16:creationId xmlns:a16="http://schemas.microsoft.com/office/drawing/2014/main" id="{D717AA44-FBB8-4F65-AC30-5AB3FCA74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3975" y="333376"/>
            <a:ext cx="4464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_tradnl" altLang="es-AR"/>
              <a:t>Selección con antibióticos y X-Gal</a:t>
            </a:r>
          </a:p>
        </p:txBody>
      </p:sp>
      <p:sp>
        <p:nvSpPr>
          <p:cNvPr id="7174" name="Line 6">
            <a:extLst>
              <a:ext uri="{FF2B5EF4-FFF2-40B4-BE49-F238E27FC236}">
                <a16:creationId xmlns:a16="http://schemas.microsoft.com/office/drawing/2014/main" id="{FAD4B1E1-FB1B-4347-9D38-159963F89A7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24563" y="2536825"/>
            <a:ext cx="2951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7175" name="Line 7">
            <a:extLst>
              <a:ext uri="{FF2B5EF4-FFF2-40B4-BE49-F238E27FC236}">
                <a16:creationId xmlns:a16="http://schemas.microsoft.com/office/drawing/2014/main" id="{743E0A22-0CAB-4FBB-9AEC-96F823E0F0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3463" y="3402013"/>
            <a:ext cx="2894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AR"/>
          </a:p>
        </p:txBody>
      </p:sp>
      <p:sp>
        <p:nvSpPr>
          <p:cNvPr id="7176" name="Text Box 8">
            <a:extLst>
              <a:ext uri="{FF2B5EF4-FFF2-40B4-BE49-F238E27FC236}">
                <a16:creationId xmlns:a16="http://schemas.microsoft.com/office/drawing/2014/main" id="{04AC2DCD-DF32-4CA3-835D-076A7E1768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1300" y="2316164"/>
            <a:ext cx="12588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AR" sz="1100" b="1"/>
              <a:t>Colonia azul </a:t>
            </a:r>
            <a:br>
              <a:rPr lang="es-ES_tradnl" altLang="es-AR" sz="1100" b="1"/>
            </a:br>
            <a:r>
              <a:rPr lang="es-ES_tradnl" altLang="es-AR" sz="1100" b="1"/>
              <a:t>sin inserto</a:t>
            </a:r>
          </a:p>
        </p:txBody>
      </p:sp>
      <p:sp>
        <p:nvSpPr>
          <p:cNvPr id="7177" name="Text Box 9">
            <a:extLst>
              <a:ext uri="{FF2B5EF4-FFF2-40B4-BE49-F238E27FC236}">
                <a16:creationId xmlns:a16="http://schemas.microsoft.com/office/drawing/2014/main" id="{211D5E06-CBE7-400B-9AC7-8FEEB628B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1300" y="3171826"/>
            <a:ext cx="1258888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_tradnl" altLang="es-AR" sz="1100" b="1"/>
              <a:t>Colonia blanca</a:t>
            </a:r>
            <a:br>
              <a:rPr lang="es-ES_tradnl" altLang="es-AR" sz="1100" b="1"/>
            </a:br>
            <a:r>
              <a:rPr lang="es-ES_tradnl" altLang="es-AR" sz="1100" b="1"/>
              <a:t>con inserto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72" name="Group 28">
            <a:extLst>
              <a:ext uri="{FF2B5EF4-FFF2-40B4-BE49-F238E27FC236}">
                <a16:creationId xmlns:a16="http://schemas.microsoft.com/office/drawing/2014/main" id="{DE6FF59B-E81A-4878-BD14-375CB9D4E518}"/>
              </a:ext>
            </a:extLst>
          </p:cNvPr>
          <p:cNvGrpSpPr>
            <a:grpSpLocks/>
          </p:cNvGrpSpPr>
          <p:nvPr/>
        </p:nvGrpSpPr>
        <p:grpSpPr bwMode="auto">
          <a:xfrm>
            <a:off x="2808289" y="333376"/>
            <a:ext cx="7108825" cy="5580063"/>
            <a:chOff x="809" y="210"/>
            <a:chExt cx="4478" cy="3515"/>
          </a:xfrm>
        </p:grpSpPr>
        <p:sp>
          <p:nvSpPr>
            <p:cNvPr id="6151" name="Text Box 7">
              <a:extLst>
                <a:ext uri="{FF2B5EF4-FFF2-40B4-BE49-F238E27FC236}">
                  <a16:creationId xmlns:a16="http://schemas.microsoft.com/office/drawing/2014/main" id="{C2994903-9025-4D76-8218-840493D5B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0" y="210"/>
              <a:ext cx="2812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Extracción de ADN de algunos clones y confirmación por digestión (también puede hacerse por PCR)</a:t>
              </a:r>
            </a:p>
          </p:txBody>
        </p:sp>
        <p:pic>
          <p:nvPicPr>
            <p:cNvPr id="6147" name="Picture 3">
              <a:extLst>
                <a:ext uri="{FF2B5EF4-FFF2-40B4-BE49-F238E27FC236}">
                  <a16:creationId xmlns:a16="http://schemas.microsoft.com/office/drawing/2014/main" id="{7B05A319-40CE-45A7-B678-F3592A9CEF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" y="1706"/>
              <a:ext cx="2177" cy="16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148" name="Rectangle 4">
              <a:extLst>
                <a:ext uri="{FF2B5EF4-FFF2-40B4-BE49-F238E27FC236}">
                  <a16:creationId xmlns:a16="http://schemas.microsoft.com/office/drawing/2014/main" id="{4C387081-CF0C-44B6-94A1-F6D5473ABC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01" y="3116"/>
              <a:ext cx="2177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6152" name="Text Box 8">
              <a:extLst>
                <a:ext uri="{FF2B5EF4-FFF2-40B4-BE49-F238E27FC236}">
                  <a16:creationId xmlns:a16="http://schemas.microsoft.com/office/drawing/2014/main" id="{892DB21F-C9EB-4F41-BD96-D19976A5FF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99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+</a:t>
              </a:r>
            </a:p>
          </p:txBody>
        </p:sp>
        <p:sp>
          <p:nvSpPr>
            <p:cNvPr id="6153" name="Text Box 9">
              <a:extLst>
                <a:ext uri="{FF2B5EF4-FFF2-40B4-BE49-F238E27FC236}">
                  <a16:creationId xmlns:a16="http://schemas.microsoft.com/office/drawing/2014/main" id="{00649907-A32B-47B6-BE0F-27C3364839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63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+</a:t>
              </a:r>
            </a:p>
          </p:txBody>
        </p:sp>
        <p:sp>
          <p:nvSpPr>
            <p:cNvPr id="6154" name="Text Box 10">
              <a:extLst>
                <a:ext uri="{FF2B5EF4-FFF2-40B4-BE49-F238E27FC236}">
                  <a16:creationId xmlns:a16="http://schemas.microsoft.com/office/drawing/2014/main" id="{F3239D2A-FC7D-41E2-9683-46F8ABEF77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8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+</a:t>
              </a:r>
            </a:p>
          </p:txBody>
        </p:sp>
        <p:sp>
          <p:nvSpPr>
            <p:cNvPr id="6155" name="Line 11">
              <a:extLst>
                <a:ext uri="{FF2B5EF4-FFF2-40B4-BE49-F238E27FC236}">
                  <a16:creationId xmlns:a16="http://schemas.microsoft.com/office/drawing/2014/main" id="{85EAC3AA-BF6E-4A66-971D-F84CBCFA1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2704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156" name="Line 12">
              <a:extLst>
                <a:ext uri="{FF2B5EF4-FFF2-40B4-BE49-F238E27FC236}">
                  <a16:creationId xmlns:a16="http://schemas.microsoft.com/office/drawing/2014/main" id="{C72401CE-8157-494B-BE48-03B15C7114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87" y="2886"/>
              <a:ext cx="45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AR"/>
            </a:p>
          </p:txBody>
        </p:sp>
        <p:sp>
          <p:nvSpPr>
            <p:cNvPr id="6157" name="Text Box 13">
              <a:extLst>
                <a:ext uri="{FF2B5EF4-FFF2-40B4-BE49-F238E27FC236}">
                  <a16:creationId xmlns:a16="http://schemas.microsoft.com/office/drawing/2014/main" id="{08D9ECE4-6CF7-4BEC-B601-4655300BC7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0" y="2617"/>
              <a:ext cx="997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plásmido linealizado</a:t>
              </a:r>
            </a:p>
          </p:txBody>
        </p:sp>
        <p:sp>
          <p:nvSpPr>
            <p:cNvPr id="6158" name="Text Box 14">
              <a:extLst>
                <a:ext uri="{FF2B5EF4-FFF2-40B4-BE49-F238E27FC236}">
                  <a16:creationId xmlns:a16="http://schemas.microsoft.com/office/drawing/2014/main" id="{3DC32078-3C08-463A-A7DA-00BC06CC5C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7" y="2798"/>
              <a:ext cx="997" cy="1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100" b="1"/>
                <a:t>inserto liberado</a:t>
              </a:r>
            </a:p>
          </p:txBody>
        </p:sp>
        <p:sp>
          <p:nvSpPr>
            <p:cNvPr id="6159" name="Text Box 15">
              <a:extLst>
                <a:ext uri="{FF2B5EF4-FFF2-40B4-BE49-F238E27FC236}">
                  <a16:creationId xmlns:a16="http://schemas.microsoft.com/office/drawing/2014/main" id="{3CC4CDA5-D46E-420B-8554-6C88ABC817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8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M</a:t>
              </a:r>
            </a:p>
          </p:txBody>
        </p:sp>
        <p:sp>
          <p:nvSpPr>
            <p:cNvPr id="6160" name="Text Box 16">
              <a:extLst>
                <a:ext uri="{FF2B5EF4-FFF2-40B4-BE49-F238E27FC236}">
                  <a16:creationId xmlns:a16="http://schemas.microsoft.com/office/drawing/2014/main" id="{9FE53905-05E8-4B8F-9721-C13406CD8F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9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-</a:t>
              </a:r>
            </a:p>
          </p:txBody>
        </p:sp>
        <p:sp>
          <p:nvSpPr>
            <p:cNvPr id="6161" name="Text Box 17">
              <a:extLst>
                <a:ext uri="{FF2B5EF4-FFF2-40B4-BE49-F238E27FC236}">
                  <a16:creationId xmlns:a16="http://schemas.microsoft.com/office/drawing/2014/main" id="{6BDEC435-278E-45BC-BE91-4FFC3B5028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56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-</a:t>
              </a:r>
            </a:p>
          </p:txBody>
        </p:sp>
        <p:sp>
          <p:nvSpPr>
            <p:cNvPr id="6162" name="Text Box 18">
              <a:extLst>
                <a:ext uri="{FF2B5EF4-FFF2-40B4-BE49-F238E27FC236}">
                  <a16:creationId xmlns:a16="http://schemas.microsoft.com/office/drawing/2014/main" id="{8FF73432-6CF9-4C7E-8E95-3884FAE387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24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-</a:t>
              </a:r>
            </a:p>
          </p:txBody>
        </p:sp>
        <p:sp>
          <p:nvSpPr>
            <p:cNvPr id="6163" name="Text Box 19">
              <a:extLst>
                <a:ext uri="{FF2B5EF4-FFF2-40B4-BE49-F238E27FC236}">
                  <a16:creationId xmlns:a16="http://schemas.microsoft.com/office/drawing/2014/main" id="{7897D8AB-ABD1-4361-AB47-1DBE5E4DC7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2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?</a:t>
              </a:r>
            </a:p>
          </p:txBody>
        </p:sp>
        <p:sp>
          <p:nvSpPr>
            <p:cNvPr id="6164" name="Text Box 20">
              <a:extLst>
                <a:ext uri="{FF2B5EF4-FFF2-40B4-BE49-F238E27FC236}">
                  <a16:creationId xmlns:a16="http://schemas.microsoft.com/office/drawing/2014/main" id="{413D106E-ECDE-4527-98B0-0A1F85DFB7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13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?</a:t>
              </a:r>
            </a:p>
          </p:txBody>
        </p:sp>
        <p:sp>
          <p:nvSpPr>
            <p:cNvPr id="6165" name="Text Box 21">
              <a:extLst>
                <a:ext uri="{FF2B5EF4-FFF2-40B4-BE49-F238E27FC236}">
                  <a16:creationId xmlns:a16="http://schemas.microsoft.com/office/drawing/2014/main" id="{2379BF1B-5CB3-4492-BCFD-3F43BDBF64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3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?</a:t>
              </a:r>
            </a:p>
          </p:txBody>
        </p:sp>
        <p:sp>
          <p:nvSpPr>
            <p:cNvPr id="6166" name="Text Box 22">
              <a:extLst>
                <a:ext uri="{FF2B5EF4-FFF2-40B4-BE49-F238E27FC236}">
                  <a16:creationId xmlns:a16="http://schemas.microsoft.com/office/drawing/2014/main" id="{2DF41679-8E34-4393-9A68-C15F4CA4B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0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?</a:t>
              </a:r>
            </a:p>
          </p:txBody>
        </p:sp>
        <p:sp>
          <p:nvSpPr>
            <p:cNvPr id="6167" name="Text Box 23">
              <a:extLst>
                <a:ext uri="{FF2B5EF4-FFF2-40B4-BE49-F238E27FC236}">
                  <a16:creationId xmlns:a16="http://schemas.microsoft.com/office/drawing/2014/main" id="{916B106A-B396-4686-B343-365279A6C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84" y="1517"/>
              <a:ext cx="331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/>
                <a:t>?</a:t>
              </a:r>
            </a:p>
          </p:txBody>
        </p:sp>
        <p:sp>
          <p:nvSpPr>
            <p:cNvPr id="6168" name="Text Box 24">
              <a:extLst>
                <a:ext uri="{FF2B5EF4-FFF2-40B4-BE49-F238E27FC236}">
                  <a16:creationId xmlns:a16="http://schemas.microsoft.com/office/drawing/2014/main" id="{C3F8768F-F4E6-4F90-A2F6-1F2CB87CD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9" y="935"/>
              <a:ext cx="4354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ES_tradnl" altLang="es-AR" sz="1400" b="1"/>
                <a:t>Algunos clones poseen el inserto con el tamaño esperado (+), otros no (-) y otros poseen insertos de tamaños diferentes al deseado (?), lo cual puede calcularse fácilmente usando los marcadores de peso molecular (M)</a:t>
              </a:r>
            </a:p>
          </p:txBody>
        </p:sp>
        <p:sp>
          <p:nvSpPr>
            <p:cNvPr id="6171" name="Text Box 27">
              <a:extLst>
                <a:ext uri="{FF2B5EF4-FFF2-40B4-BE49-F238E27FC236}">
                  <a16:creationId xmlns:a16="http://schemas.microsoft.com/office/drawing/2014/main" id="{B5B423DE-3996-439E-A173-4654369DAC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5" y="3475"/>
              <a:ext cx="426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altLang="es-AR" sz="1000"/>
                <a:t>*El tamaño del plásmido linealizado en los (-) es mayor que en los (+) porque en estos últimos se removió parte del sitio de clonaje durante la inserción, pero no siempre es así.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167</Words>
  <Application>Microsoft Office PowerPoint</Application>
  <PresentationFormat>Panorámica</PresentationFormat>
  <Paragraphs>33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Win10 1909</dc:creator>
  <cp:lastModifiedBy>Win10 1909</cp:lastModifiedBy>
  <cp:revision>3</cp:revision>
  <dcterms:created xsi:type="dcterms:W3CDTF">2020-08-02T22:57:18Z</dcterms:created>
  <dcterms:modified xsi:type="dcterms:W3CDTF">2020-08-02T23:15:31Z</dcterms:modified>
</cp:coreProperties>
</file>