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88" r:id="rId3"/>
    <p:sldId id="548" r:id="rId4"/>
    <p:sldId id="531" r:id="rId5"/>
    <p:sldId id="429" r:id="rId6"/>
    <p:sldId id="552" r:id="rId7"/>
    <p:sldId id="510" r:id="rId8"/>
    <p:sldId id="430" r:id="rId9"/>
    <p:sldId id="511" r:id="rId10"/>
    <p:sldId id="521" r:id="rId11"/>
    <p:sldId id="520" r:id="rId12"/>
    <p:sldId id="447" r:id="rId13"/>
    <p:sldId id="508" r:id="rId14"/>
    <p:sldId id="561" r:id="rId15"/>
    <p:sldId id="449" r:id="rId16"/>
    <p:sldId id="527" r:id="rId17"/>
    <p:sldId id="507" r:id="rId18"/>
    <p:sldId id="592" r:id="rId19"/>
    <p:sldId id="874" r:id="rId20"/>
    <p:sldId id="332" r:id="rId21"/>
    <p:sldId id="337" r:id="rId22"/>
    <p:sldId id="334" r:id="rId23"/>
    <p:sldId id="343" r:id="rId24"/>
    <p:sldId id="320" r:id="rId25"/>
    <p:sldId id="316" r:id="rId26"/>
    <p:sldId id="317" r:id="rId27"/>
    <p:sldId id="257" r:id="rId2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4D4B-E1C1-46B7-96CE-954AF9A6F65B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FA29-FB15-4A12-9650-2D5A00BCFA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865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D63292C8-9B3D-4919-9695-8C27478F4E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s-AR" altLang="es-AR" b="0">
                <a:latin typeface="Arial" panose="020B0604020202020204" pitchFamily="34" charset="0"/>
              </a:rPr>
              <a:t>Bioquimica III 2006</a:t>
            </a: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F1FED5FE-1350-42C2-899B-08B6DC1D9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12FEE8-097C-40FB-99A8-B4C664738C32}" type="slidenum">
              <a:rPr lang="es-AR" altLang="es-AR" b="0">
                <a:latin typeface="Arial" panose="020B0604020202020204" pitchFamily="34" charset="0"/>
              </a:rPr>
              <a:pPr/>
              <a:t>2</a:t>
            </a:fld>
            <a:endParaRPr lang="es-AR" altLang="es-AR" b="0">
              <a:latin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5518CC01-4108-41F9-81A3-C44B9A7AF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5CBD20D-8627-4B41-9516-61C412C16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E294D67-38DE-4B2D-BF17-4A0932CD5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1E15CB-76CA-4D7A-9AAE-FEDA35BB5407}" type="slidenum">
              <a:rPr lang="en-US" altLang="es-AR"/>
              <a:pPr/>
              <a:t>15</a:t>
            </a:fld>
            <a:endParaRPr lang="en-US" altLang="es-A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E38C6A2-7F0A-47DF-A8F3-B5F916CE4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DB2B279-4A4E-456B-AC9F-CCECF2922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73942C8-6ACD-479B-AB39-C0FEB33C0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8D90-BFC7-4122-B872-6D7E10824F31}" type="slidenum">
              <a:rPr lang="en-US" altLang="es-AR"/>
              <a:pPr/>
              <a:t>16</a:t>
            </a:fld>
            <a:endParaRPr lang="en-US" altLang="es-A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B513F52-13D9-4850-B015-105A9F252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28DC2D1-EB36-4273-94EF-D5BD91CD6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076CFC-0A20-44F3-AE14-0B75BBEC0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317645-7A06-4FB0-8F85-6DB42E6D4CE9}" type="slidenum">
              <a:rPr lang="en-US" altLang="es-AR"/>
              <a:pPr/>
              <a:t>17</a:t>
            </a:fld>
            <a:endParaRPr lang="en-US" altLang="es-A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BFE46DF-2C96-4871-96EC-44883E5B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ADDBFBB-9A80-40F9-AAAF-14E196855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06D462B-A5B6-4A3B-968B-37FCCF2B4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982958-EC57-4800-8E5D-E0E7125FEB65}" type="slidenum">
              <a:rPr lang="en-US" altLang="es-AR"/>
              <a:pPr/>
              <a:t>18</a:t>
            </a:fld>
            <a:endParaRPr lang="en-US" altLang="es-A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402BCDA-71BF-48DB-9402-57369E3F4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17E11DB-C827-4340-ADAF-18AFCC90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52C5A05-E7CC-4CB0-A203-7B8A0FB49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DE212D-5EC4-4F73-B30B-F14B67D46731}" type="slidenum">
              <a:rPr lang="en-US" altLang="es-AR"/>
              <a:pPr eaLnBrk="1" hangingPunct="1"/>
              <a:t>19</a:t>
            </a:fld>
            <a:endParaRPr lang="en-US" altLang="es-A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1E280B1-0271-42F7-822C-FFF752121A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98F185B-DC8C-4E62-88FA-3686FE260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b="0"/>
              <a:t>Bioquimica III 2006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273D0A-5CA5-4366-94F5-FC3D53095974}" type="slidenum">
              <a:rPr lang="es-AR" altLang="es-AR" b="0" smtClean="0"/>
              <a:pPr eaLnBrk="1" hangingPunct="1"/>
              <a:t>23</a:t>
            </a:fld>
            <a:endParaRPr lang="es-AR" altLang="es-AR" b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4" y="714841"/>
            <a:ext cx="4944140" cy="3429532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59959"/>
            <a:ext cx="5028484" cy="40734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/>
          <a:lstStyle/>
          <a:p>
            <a:pPr defTabSz="703402"/>
            <a:endParaRPr lang="en-US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36E136D-2740-4509-94A9-4F11BA9DD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92EF09-0766-476F-BD09-4C531DB2331C}" type="slidenum">
              <a:rPr lang="en-US" altLang="es-AR"/>
              <a:pPr/>
              <a:t>3</a:t>
            </a:fld>
            <a:endParaRPr lang="en-US" altLang="es-A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AB5AA17-10BB-41A6-A4D5-3BE2758F4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6027C41-09D1-45EA-AB74-743144535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Reclutamiento o cambio alosterico</a:t>
            </a:r>
            <a:endParaRPr lang="en-US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CF0FD0A-7BF4-49AE-8ECD-C4D09D460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90C601-B0BA-4436-8BFE-27B0981D1F94}" type="slidenum">
              <a:rPr lang="en-US" altLang="es-AR"/>
              <a:pPr/>
              <a:t>5</a:t>
            </a:fld>
            <a:endParaRPr lang="en-US" altLang="es-A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B304616-C96B-44EF-A296-502A97540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BB04885-1625-4140-9B25-EA1C71463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6E3EFD7-9E80-4C8E-B63F-10E4741A9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B9B69D-28E8-410F-8E96-857C2D80C2BC}" type="slidenum">
              <a:rPr lang="en-US" altLang="es-AR"/>
              <a:pPr/>
              <a:t>8</a:t>
            </a:fld>
            <a:endParaRPr lang="en-US" altLang="es-A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DD50F1-1C02-4768-A106-D3CF7EBC9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AAE16AB-DF9C-4DCC-A99A-7BCEABEF8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651C36A-4D18-4F48-A9E0-C553FB93C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3C5723-144C-42F9-A3FE-9AB10979A4C9}" type="slidenum">
              <a:rPr lang="en-US" altLang="es-AR"/>
              <a:pPr/>
              <a:t>9</a:t>
            </a:fld>
            <a:endParaRPr lang="en-US" altLang="es-A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D2B5384-A4E4-49BC-B9AB-01BC7CCDF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6690703-3DE8-4EED-BDDA-24DDEFDBE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example: lactose binding to lac repressor (lacI); arabinose binding to AraC.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[lac operon regulation is discussed later in lecture]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4E1B166-7E03-4D41-A8A7-5CFD3BE8C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09B75-0679-47EB-95ED-46AEB09E0D9A}" type="slidenum">
              <a:rPr lang="en-US" altLang="es-AR"/>
              <a:pPr/>
              <a:t>10</a:t>
            </a:fld>
            <a:endParaRPr lang="en-US" altLang="es-A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D35B64C-32A6-49B0-A707-743937A7F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E1C46C1-3731-4542-874E-C97382248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950CECA-02E1-4C59-AA21-3C47B2FB2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B1E907-D4C5-44FF-841D-301E3B94A51D}" type="slidenum">
              <a:rPr lang="en-US" altLang="es-AR"/>
              <a:pPr/>
              <a:t>11</a:t>
            </a:fld>
            <a:endParaRPr lang="en-US" altLang="es-A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43EB035-3D97-4255-8B11-5AF379A83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1EEE945-FB16-441F-B158-1820CD997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68F2BFF-1023-41C2-AC8E-9C6D944F3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A61529-2EB9-4F07-ABF9-F460A74C95D8}" type="slidenum">
              <a:rPr lang="en-US" altLang="es-AR"/>
              <a:pPr/>
              <a:t>12</a:t>
            </a:fld>
            <a:endParaRPr lang="en-US" altLang="es-A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A1C6967-3B90-4431-84BC-8AC889884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1C33BBF-E7F3-4ABF-8B68-2387DCC52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23D1F81-9029-4F4C-AB69-2C651B5B2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61DD21-F0CD-461F-BAD9-2363EA34E078}" type="slidenum">
              <a:rPr lang="en-US" altLang="es-AR"/>
              <a:pPr/>
              <a:t>13</a:t>
            </a:fld>
            <a:endParaRPr lang="en-US" altLang="es-A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C9460CC-11CC-461B-B14F-2376D1FC5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C59E222-C4EB-4EBA-BB22-D280C0CFB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C049-4041-4357-8843-2D2F088C6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77986E-FAFD-428C-B94F-C65E5FA59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63DAE-A526-43B8-A481-7CDC3C64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2FB3F-059D-480C-AD88-3C4B9DC6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28892-97A5-491A-A731-398AC581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15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A45C8-112C-4B9C-954D-9ED88677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D05A7-D19C-4C4C-A1CC-AD5D08EB0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B96F5-7D31-4D52-AF9D-02719384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FE254-46B5-4700-B9B9-AD8C29F9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5CD00-53D7-40BE-B659-3A7C5B40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01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0A2C8-8E26-4177-8045-449A19ADE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48240A-84C3-4157-A6A7-74DCFE461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C187B-6EA7-4724-B6E6-1D01383B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6C923-462D-4757-85E0-A35C9AE6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BB74D-499F-41BD-AB85-5B813F9E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90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A3B1C-8267-4E05-AF29-51CEB8C2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6E941-D36B-494D-807F-D3037A2F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8B06F-90F6-4C1C-ACDF-D6B3FC40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DE7A3-1AC0-48A2-9315-135040FB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4130E-C624-4899-9AD6-1963FA9D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184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0B82C-8BFE-4020-B45B-9ED05877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314495-F885-4C44-A458-7BD80006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44992-9FB2-46A0-946D-BA85C7D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9ACB2B-0963-4F98-9847-72950C4A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86AF26-2C5E-4D3C-9DA3-25EB59AD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7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A6CFA-301B-4FA4-A68A-120B2BF3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4869F-1CBC-4F98-BE57-5E4AC13FA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03FC0A-CB29-4887-A842-3417B7AB9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F0B0B9-3BE8-4485-9BA9-39D76130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45B869-8906-4144-A8CF-E3722DF5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67F4E-F375-4DED-B135-379F3640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311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B2551-6DA3-4CF5-A3CB-341E91F3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910D13-C375-43CB-B873-5CCCA9953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6C4BFB-BB34-4B9F-894D-5B675EE1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AF3B31-E9B8-4A23-811F-3DC28725A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1CCE5E-5448-43BF-B8FE-22E24A56A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F4CEB5-EBF5-4F1F-A46F-06C651D0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245C78-621D-442D-99E0-F5B57898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C6835B-2DC5-45D1-B3CE-527DDBC4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058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806E1-9A91-48B2-872C-E06E9EC1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F3E86D-FCF4-43CB-87ED-B27F8AC4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4D5EA3-4FBB-4AD2-BA8F-9DEE1363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20F484-4FA5-4711-82CC-5D3A5935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5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D1E6F1-7101-4BA3-A802-3BF1DCA3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04F830-D2F0-4716-A946-B3856C3B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0636A4-6C60-4A85-A941-113D2213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180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558D9-72E1-448A-A4D5-9C49BE19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5B51B-8222-4E22-AF30-2DA7112B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41A5DB-67FC-49A0-8AF0-32B0A1AF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A23E6-E40B-4367-9DE1-229F80E9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D559D8-2186-4F5C-98E6-422A8FB5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FC8A99-EEFB-487F-99D2-6D18F2FE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28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0650-78CA-41AE-8310-51902903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0E1479-FA8F-4C95-9DD9-559EA51EC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91A64-569D-46EC-BCB0-B9542D2EA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152146-75EA-439A-9133-5227063F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D0C172-908C-4C28-8BE1-3D87013E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FF55E-2FDD-499C-8941-583DE790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02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D7B2CA-842A-4C94-BFD9-CE7DF3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75ED8D-F51F-4C9D-8E0D-7C3AFB914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6A2E2-7ACF-40A1-AB3B-90184F166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15BF-C9B4-4E44-AD13-51B287E8A9CE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4DFD1-79FC-4392-B72E-212C80B03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E37877-3FA9-47DC-BFE7-AC1943C4E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587A-975A-4290-B71C-4C74EF3F8E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18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2CD577-3529-411F-9C77-FED818AB6009}"/>
              </a:ext>
            </a:extLst>
          </p:cNvPr>
          <p:cNvSpPr txBox="1"/>
          <p:nvPr/>
        </p:nvSpPr>
        <p:spPr>
          <a:xfrm>
            <a:off x="2521526" y="2119745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Regulación de la transcripción </a:t>
            </a:r>
          </a:p>
        </p:txBody>
      </p:sp>
    </p:spTree>
    <p:extLst>
      <p:ext uri="{BB962C8B-B14F-4D97-AF65-F5344CB8AC3E}">
        <p14:creationId xmlns:p14="http://schemas.microsoft.com/office/powerpoint/2010/main" val="96524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4C3F9FF-ED1C-4230-AF71-D2AC91248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es-AR" sz="3600">
                <a:latin typeface="Helvetica" panose="020B0604020202020204" pitchFamily="34" charset="0"/>
              </a:rPr>
              <a:t>Factores que actúan en </a:t>
            </a:r>
            <a:r>
              <a:rPr lang="en-US" altLang="es-AR" sz="3600" i="1">
                <a:latin typeface="Helvetica" panose="020B0604020202020204" pitchFamily="34" charset="0"/>
              </a:rPr>
              <a:t>trans</a:t>
            </a:r>
          </a:p>
        </p:txBody>
      </p:sp>
      <p:pic>
        <p:nvPicPr>
          <p:cNvPr id="16387" name="Picture 4" descr="F10-04">
            <a:extLst>
              <a:ext uri="{FF2B5EF4-FFF2-40B4-BE49-F238E27FC236}">
                <a16:creationId xmlns:a16="http://schemas.microsoft.com/office/drawing/2014/main" id="{67420BD3-7ADC-4273-971C-2EB7BFF2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20714"/>
            <a:ext cx="80645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A536F87-3946-427B-ADB5-016F4648D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00013"/>
            <a:ext cx="8229600" cy="850901"/>
          </a:xfrm>
        </p:spPr>
        <p:txBody>
          <a:bodyPr/>
          <a:lstStyle/>
          <a:p>
            <a:pPr eaLnBrk="1" hangingPunct="1"/>
            <a:r>
              <a:rPr lang="en-US" altLang="es-AR" sz="3600">
                <a:latin typeface="Helvetica" panose="020B0604020202020204" pitchFamily="34" charset="0"/>
              </a:rPr>
              <a:t>Sequencias que actúan en </a:t>
            </a:r>
            <a:r>
              <a:rPr lang="en-US" altLang="es-AR" sz="3600" i="1">
                <a:latin typeface="Helvetica" panose="020B0604020202020204" pitchFamily="34" charset="0"/>
              </a:rPr>
              <a:t>cis</a:t>
            </a:r>
          </a:p>
        </p:txBody>
      </p:sp>
      <p:pic>
        <p:nvPicPr>
          <p:cNvPr id="17411" name="Picture 4" descr="F10-03">
            <a:extLst>
              <a:ext uri="{FF2B5EF4-FFF2-40B4-BE49-F238E27FC236}">
                <a16:creationId xmlns:a16="http://schemas.microsoft.com/office/drawing/2014/main" id="{AA0FC3FE-DA60-48C0-94F4-F37AE69C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885826"/>
            <a:ext cx="6624638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6886580-9C98-4EC7-A0DC-4728510F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284538"/>
            <a:ext cx="8890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A67F8D65-7A3B-4FA4-9C8E-CDB99B799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33375"/>
            <a:ext cx="89646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sz="2800" b="1"/>
              <a:t>Control positivo de la transcripción del operón </a:t>
            </a:r>
            <a:r>
              <a:rPr lang="es-AR" altLang="es-AR" sz="2800" b="1" i="1"/>
              <a:t>lac</a:t>
            </a:r>
            <a:endParaRPr lang="es-AR" altLang="es-AR" sz="2800" b="1"/>
          </a:p>
          <a:p>
            <a:pPr eaLnBrk="1" hangingPunct="1">
              <a:spcBef>
                <a:spcPct val="50000"/>
              </a:spcBef>
            </a:pPr>
            <a:r>
              <a:rPr lang="es-AR" altLang="es-AR" sz="2400" b="1">
                <a:solidFill>
                  <a:srgbClr val="33CC33"/>
                </a:solidFill>
              </a:rPr>
              <a:t>cAMP-CAP</a:t>
            </a:r>
            <a:r>
              <a:rPr lang="es-AR" altLang="es-AR" sz="2400" b="1"/>
              <a:t> </a:t>
            </a:r>
            <a:r>
              <a:rPr lang="es-AR" altLang="es-AR" sz="2400">
                <a:solidFill>
                  <a:srgbClr val="33CC33"/>
                </a:solidFill>
              </a:rPr>
              <a:t>(cAMP-CRP)</a:t>
            </a:r>
          </a:p>
          <a:p>
            <a:pPr eaLnBrk="1" hangingPunct="1">
              <a:spcBef>
                <a:spcPct val="50000"/>
              </a:spcBef>
            </a:pPr>
            <a:r>
              <a:rPr lang="es-AR" altLang="es-AR" sz="2400">
                <a:solidFill>
                  <a:srgbClr val="CC00FF"/>
                </a:solidFill>
              </a:rPr>
              <a:t>Transcripción del mRNA lac sólo cuando no hay glucosa</a:t>
            </a:r>
            <a:endParaRPr lang="en-US" altLang="es-AR" sz="2400">
              <a:solidFill>
                <a:srgbClr val="CC00FF"/>
              </a:solidFill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4D4DD0E8-5B2B-45AB-B33A-CA0E7707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437063"/>
            <a:ext cx="576262" cy="863600"/>
          </a:xfrm>
          <a:prstGeom prst="upArrow">
            <a:avLst>
              <a:gd name="adj1" fmla="val 50000"/>
              <a:gd name="adj2" fmla="val 37466"/>
            </a:avLst>
          </a:prstGeom>
          <a:solidFill>
            <a:srgbClr val="00FF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AR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56EF3151-ABDF-4ED6-99D0-959127CC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5608638"/>
            <a:ext cx="347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/>
              <a:t>CRP: </a:t>
            </a:r>
            <a:r>
              <a:rPr lang="es-AR" altLang="es-AR" b="1"/>
              <a:t>c</a:t>
            </a:r>
            <a:r>
              <a:rPr lang="es-AR" altLang="es-AR"/>
              <a:t>AMP </a:t>
            </a:r>
            <a:r>
              <a:rPr lang="es-AR" altLang="es-AR" b="1"/>
              <a:t>r</a:t>
            </a:r>
            <a:r>
              <a:rPr lang="es-AR" altLang="es-AR"/>
              <a:t>eceptor </a:t>
            </a:r>
            <a:r>
              <a:rPr lang="es-AR" altLang="es-AR" b="1"/>
              <a:t>p</a:t>
            </a:r>
            <a:r>
              <a:rPr lang="es-AR" altLang="es-AR"/>
              <a:t>rotein</a:t>
            </a:r>
          </a:p>
          <a:p>
            <a:pPr eaLnBrk="1" hangingPunct="1"/>
            <a:r>
              <a:rPr lang="es-AR" altLang="es-AR"/>
              <a:t>CAP: </a:t>
            </a:r>
            <a:r>
              <a:rPr lang="es-AR" altLang="es-AR" b="1"/>
              <a:t>c</a:t>
            </a:r>
            <a:r>
              <a:rPr lang="es-AR" altLang="es-AR"/>
              <a:t>atabolite </a:t>
            </a:r>
            <a:r>
              <a:rPr lang="es-AR" altLang="es-AR" b="1"/>
              <a:t>a</a:t>
            </a:r>
            <a:r>
              <a:rPr lang="es-AR" altLang="es-AR"/>
              <a:t>ctivator </a:t>
            </a:r>
            <a:r>
              <a:rPr lang="es-AR" altLang="es-AR" b="1"/>
              <a:t>p</a:t>
            </a:r>
            <a:r>
              <a:rPr lang="es-AR" altLang="es-AR"/>
              <a:t>rotein</a:t>
            </a:r>
            <a:endParaRPr lang="en-US" altLang="es-A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0D0927-438B-4422-8D26-40FE1C203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5715000"/>
            <a:ext cx="8431213" cy="1143000"/>
          </a:xfrm>
        </p:spPr>
        <p:txBody>
          <a:bodyPr/>
          <a:lstStyle/>
          <a:p>
            <a:pPr eaLnBrk="1" hangingPunct="1"/>
            <a:r>
              <a:rPr lang="en-US" altLang="es-AR" sz="2400">
                <a:latin typeface="Helvetica" panose="020B0604020202020204" pitchFamily="34" charset="0"/>
              </a:rPr>
              <a:t>La unión cooperativa de </a:t>
            </a:r>
            <a:r>
              <a:rPr lang="en-US" altLang="es-AR" sz="2400">
                <a:solidFill>
                  <a:srgbClr val="CC00FF"/>
                </a:solidFill>
                <a:latin typeface="Helvetica" panose="020B0604020202020204" pitchFamily="34" charset="0"/>
              </a:rPr>
              <a:t>cAMP-CAP</a:t>
            </a:r>
            <a:r>
              <a:rPr lang="en-US" altLang="es-AR" sz="2400">
                <a:latin typeface="Helvetica" panose="020B0604020202020204" pitchFamily="34" charset="0"/>
              </a:rPr>
              <a:t> y la RNA polimerasa a la región promotora activa la transcripción del operón </a:t>
            </a:r>
            <a:r>
              <a:rPr lang="en-US" altLang="es-AR" sz="2400" i="1">
                <a:latin typeface="Helvetica" panose="020B0604020202020204" pitchFamily="34" charset="0"/>
              </a:rPr>
              <a:t>lac</a:t>
            </a:r>
            <a:r>
              <a:rPr lang="en-US" altLang="es-AR" sz="2400">
                <a:latin typeface="Helvetica" panose="020B0604020202020204" pitchFamily="34" charset="0"/>
              </a:rPr>
              <a:t> </a:t>
            </a:r>
          </a:p>
        </p:txBody>
      </p:sp>
      <p:pic>
        <p:nvPicPr>
          <p:cNvPr id="20483" name="Picture 3" descr="F10-17">
            <a:extLst>
              <a:ext uri="{FF2B5EF4-FFF2-40B4-BE49-F238E27FC236}">
                <a16:creationId xmlns:a16="http://schemas.microsoft.com/office/drawing/2014/main" id="{F8CFC09E-818F-4E03-AB37-072A7F81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700213"/>
            <a:ext cx="554355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D5593375-C9CA-43CC-A650-7FF5C196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88914"/>
            <a:ext cx="8516937" cy="137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800"/>
              <a:t>La proteína CRP (o CAP) puede unir cAMP y actuar como un regulador positivo</a:t>
            </a:r>
          </a:p>
          <a:p>
            <a:pPr eaLnBrk="1" hangingPunct="1"/>
            <a:endParaRPr lang="en-US" altLang="es-AR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1FEB00B6-912C-4268-ABEA-BC400638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484313"/>
            <a:ext cx="4032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>
            <a:extLst>
              <a:ext uri="{FF2B5EF4-FFF2-40B4-BE49-F238E27FC236}">
                <a16:creationId xmlns:a16="http://schemas.microsoft.com/office/drawing/2014/main" id="{C9F12235-1E1B-4507-9967-7917D9B8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1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AR" sz="2400"/>
              <a:t>cAMP-CRP interactúa con el dominio C terminal (CTD) de la </a:t>
            </a:r>
            <a:r>
              <a:rPr lang="en-US" altLang="es-AR" sz="2400" b="1"/>
              <a:t>subunidad alfa de la RNA</a:t>
            </a:r>
            <a:r>
              <a:rPr lang="en-US" altLang="es-AR" sz="2400"/>
              <a:t> polimerasa</a:t>
            </a:r>
            <a:endParaRPr lang="es-AR" altLang="es-AR" sz="240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72D2FA23-2D93-4FB2-90AD-8FDFF4F78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4" y="4437063"/>
          <a:ext cx="45624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-PAINT" r:id="rId4" imgW="4561905" imgH="1885714" progId="CorelPhotoPaint.Image.12">
                  <p:embed/>
                </p:oleObj>
              </mc:Choice>
              <mc:Fallback>
                <p:oleObj name="PHOTO-PAINT" r:id="rId4" imgW="4561905" imgH="1885714" progId="CorelPhotoPaint.Image.12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72D2FA23-2D93-4FB2-90AD-8FDFF4F78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4437063"/>
                        <a:ext cx="45624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B8F8B5C-61D4-441A-9EB3-7CBA6581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6926"/>
            <a:ext cx="91440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691BE2-FCA8-4177-949B-EA83A432B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AR" sz="3600">
                <a:latin typeface="Helvetica" panose="020B0604020202020204" pitchFamily="34" charset="0"/>
              </a:rPr>
              <a:t>El promotor lac contiene tres regiones </a:t>
            </a:r>
            <a:r>
              <a:rPr lang="en-US" altLang="es-AR" sz="3600" i="1">
                <a:latin typeface="Helvetica" panose="020B0604020202020204" pitchFamily="34" charset="0"/>
              </a:rPr>
              <a:t>cis</a:t>
            </a:r>
            <a:r>
              <a:rPr lang="en-US" altLang="es-AR" sz="3600">
                <a:latin typeface="Helvetica" panose="020B0604020202020204" pitchFamily="34" charset="0"/>
              </a:rPr>
              <a:t> críticas</a:t>
            </a:r>
          </a:p>
        </p:txBody>
      </p:sp>
      <p:pic>
        <p:nvPicPr>
          <p:cNvPr id="22531" name="Picture 4" descr="F10-09">
            <a:extLst>
              <a:ext uri="{FF2B5EF4-FFF2-40B4-BE49-F238E27FC236}">
                <a16:creationId xmlns:a16="http://schemas.microsoft.com/office/drawing/2014/main" id="{A5C57265-2B1D-4094-A260-FA5E4EDE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19300"/>
            <a:ext cx="91424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10-16">
            <a:extLst>
              <a:ext uri="{FF2B5EF4-FFF2-40B4-BE49-F238E27FC236}">
                <a16:creationId xmlns:a16="http://schemas.microsoft.com/office/drawing/2014/main" id="{6F027051-3655-4B94-9EED-964BB6C7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0"/>
            <a:ext cx="62928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64510CA-6345-4F8E-9939-945E7799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5"/>
          <a:stretch>
            <a:fillRect/>
          </a:stretch>
        </p:blipFill>
        <p:spPr bwMode="auto">
          <a:xfrm>
            <a:off x="2135188" y="1484313"/>
            <a:ext cx="8026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4202BB68-EC60-405A-BE53-082100A51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76251"/>
            <a:ext cx="896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400" b="1"/>
              <a:t>El promotor del operón </a:t>
            </a:r>
            <a:r>
              <a:rPr lang="es-AR" altLang="es-AR" sz="2400" b="1" i="1"/>
              <a:t>lac</a:t>
            </a:r>
            <a:r>
              <a:rPr lang="es-AR" altLang="es-AR" sz="2400" b="1"/>
              <a:t>   es un promotor débil</a:t>
            </a:r>
          </a:p>
        </p:txBody>
      </p:sp>
      <p:sp>
        <p:nvSpPr>
          <p:cNvPr id="24580" name="CuadroTexto 2">
            <a:extLst>
              <a:ext uri="{FF2B5EF4-FFF2-40B4-BE49-F238E27FC236}">
                <a16:creationId xmlns:a16="http://schemas.microsoft.com/office/drawing/2014/main" id="{B424378C-91C9-4D3F-830E-1A6270C5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3382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400" b="1">
                <a:solidFill>
                  <a:srgbClr val="0070C0"/>
                </a:solidFill>
              </a:rPr>
              <a:t>Se obtuvo un mutante (</a:t>
            </a:r>
            <a:r>
              <a:rPr lang="es-AR" altLang="es-AR" sz="2400" b="1" i="1">
                <a:solidFill>
                  <a:srgbClr val="0070C0"/>
                </a:solidFill>
              </a:rPr>
              <a:t>lac</a:t>
            </a:r>
            <a:r>
              <a:rPr lang="es-AR" altLang="es-AR" sz="2400" b="1">
                <a:solidFill>
                  <a:srgbClr val="0070C0"/>
                </a:solidFill>
              </a:rPr>
              <a:t> UV5) para el cual la secuencia del promotor </a:t>
            </a:r>
            <a:r>
              <a:rPr lang="es-AR" altLang="es-AR" sz="2400" b="1" i="1">
                <a:solidFill>
                  <a:srgbClr val="0070C0"/>
                </a:solidFill>
              </a:rPr>
              <a:t>lac</a:t>
            </a:r>
            <a:r>
              <a:rPr lang="es-AR" altLang="es-AR" sz="2400" b="1">
                <a:solidFill>
                  <a:srgbClr val="0070C0"/>
                </a:solidFill>
              </a:rPr>
              <a:t> era idéntica  a la secuencia consenso.</a:t>
            </a:r>
          </a:p>
          <a:p>
            <a:pPr eaLnBrk="1" hangingPunct="1"/>
            <a:endParaRPr lang="es-AR" altLang="es-AR" sz="2400" b="1">
              <a:solidFill>
                <a:srgbClr val="FF0000"/>
              </a:solidFill>
            </a:endParaRPr>
          </a:p>
          <a:p>
            <a:pPr eaLnBrk="1" hangingPunct="1"/>
            <a:r>
              <a:rPr lang="es-AR" altLang="es-AR" sz="2400" b="1">
                <a:solidFill>
                  <a:srgbClr val="FF0000"/>
                </a:solidFill>
              </a:rPr>
              <a:t>Cuál sería el nivel de inducción del mRNA </a:t>
            </a:r>
            <a:r>
              <a:rPr lang="es-AR" altLang="es-AR" sz="2400" b="1" i="1">
                <a:solidFill>
                  <a:srgbClr val="FF0000"/>
                </a:solidFill>
              </a:rPr>
              <a:t>lac</a:t>
            </a:r>
            <a:r>
              <a:rPr lang="es-AR" altLang="es-AR" sz="2400" b="1">
                <a:solidFill>
                  <a:srgbClr val="FF0000"/>
                </a:solidFill>
              </a:rPr>
              <a:t> a) en ausencia y b) en presencia de glucosa en el medio?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36458FA1-08ED-4C4B-8440-31E6324B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6035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AR" sz="2400" b="1">
                <a:latin typeface="Verdana" panose="020B0604030504040204" pitchFamily="34" charset="0"/>
                <a:cs typeface="Arial" panose="020B0604020202020204" pitchFamily="34" charset="0"/>
              </a:rPr>
              <a:t>transcripción y procesamiento de mRNA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60916135-4ACF-41BE-ABCC-5945A91A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2789"/>
            <a:ext cx="7620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>
            <a:extLst>
              <a:ext uri="{FF2B5EF4-FFF2-40B4-BE49-F238E27FC236}">
                <a16:creationId xmlns:a16="http://schemas.microsoft.com/office/drawing/2014/main" id="{ECBC491A-DD0A-48DC-8F47-22B6E8BB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008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200" b="0">
              <a:latin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340DE17-FCB6-4FF5-84E8-8C931A42D455}"/>
              </a:ext>
            </a:extLst>
          </p:cNvPr>
          <p:cNvGrpSpPr/>
          <p:nvPr/>
        </p:nvGrpSpPr>
        <p:grpSpPr>
          <a:xfrm>
            <a:off x="2327564" y="1137696"/>
            <a:ext cx="7667370" cy="5069140"/>
            <a:chOff x="2327564" y="237151"/>
            <a:chExt cx="7667370" cy="5069140"/>
          </a:xfrm>
        </p:grpSpPr>
        <p:grpSp>
          <p:nvGrpSpPr>
            <p:cNvPr id="9218" name="Group 3">
              <a:extLst>
                <a:ext uri="{FF2B5EF4-FFF2-40B4-BE49-F238E27FC236}">
                  <a16:creationId xmlns:a16="http://schemas.microsoft.com/office/drawing/2014/main" id="{D3270E44-29A0-48B4-BA28-5D84A0350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1066800"/>
              <a:ext cx="7183438" cy="3892550"/>
              <a:chOff x="960" y="672"/>
              <a:chExt cx="4525" cy="2452"/>
            </a:xfrm>
          </p:grpSpPr>
          <p:pic>
            <p:nvPicPr>
              <p:cNvPr id="9224" name="Picture 4">
                <a:extLst>
                  <a:ext uri="{FF2B5EF4-FFF2-40B4-BE49-F238E27FC236}">
                    <a16:creationId xmlns:a16="http://schemas.microsoft.com/office/drawing/2014/main" id="{8345D659-C292-485B-AB4E-C840906B1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720"/>
                <a:ext cx="3457" cy="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5" name="Rectangle 5">
                <a:extLst>
                  <a:ext uri="{FF2B5EF4-FFF2-40B4-BE49-F238E27FC236}">
                    <a16:creationId xmlns:a16="http://schemas.microsoft.com/office/drawing/2014/main" id="{A95C080E-BA59-4CD7-A33F-AD3648EBC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2640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US" altLang="es-AR"/>
              </a:p>
            </p:txBody>
          </p:sp>
          <p:sp>
            <p:nvSpPr>
              <p:cNvPr id="9226" name="Text Box 6">
                <a:extLst>
                  <a:ext uri="{FF2B5EF4-FFF2-40B4-BE49-F238E27FC236}">
                    <a16:creationId xmlns:a16="http://schemas.microsoft.com/office/drawing/2014/main" id="{0B00C50B-8575-45D4-8F98-4D474D400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960"/>
                <a:ext cx="10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l"/>
                <a:r>
                  <a:rPr lang="en-US" altLang="en-US" sz="1600">
                    <a:latin typeface="Arial" panose="020B0604020202020204" pitchFamily="34" charset="0"/>
                  </a:rPr>
                  <a:t>(Coding strand)</a:t>
                </a:r>
              </a:p>
            </p:txBody>
          </p:sp>
        </p:grpSp>
        <p:sp>
          <p:nvSpPr>
            <p:cNvPr id="9220" name="Text Box 9">
              <a:extLst>
                <a:ext uri="{FF2B5EF4-FFF2-40B4-BE49-F238E27FC236}">
                  <a16:creationId xmlns:a16="http://schemas.microsoft.com/office/drawing/2014/main" id="{E2601EDC-D620-4B25-A38B-141032BD5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055" y="237151"/>
              <a:ext cx="72378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 eaLnBrk="1" hangingPunct="1"/>
              <a:r>
                <a:rPr lang="es-AR" altLang="es-AR" sz="3600" dirty="0">
                  <a:latin typeface="Arial" panose="020B0604020202020204" pitchFamily="34" charset="0"/>
                </a:rPr>
                <a:t>Flujo de la información genética</a:t>
              </a:r>
            </a:p>
          </p:txBody>
        </p:sp>
        <p:sp>
          <p:nvSpPr>
            <p:cNvPr id="9221" name="Text Box 10">
              <a:extLst>
                <a:ext uri="{FF2B5EF4-FFF2-40B4-BE49-F238E27FC236}">
                  <a16:creationId xmlns:a16="http://schemas.microsoft.com/office/drawing/2014/main" id="{9F8E7552-9FE8-45DF-9772-08F332B62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7280" y="1533526"/>
              <a:ext cx="3934557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 eaLnBrk="1" hangingPunct="1"/>
              <a:r>
                <a:rPr lang="es-AR" altLang="es-AR" dirty="0">
                  <a:solidFill>
                    <a:schemeClr val="accent2"/>
                  </a:solidFill>
                  <a:latin typeface="Arial" panose="020B0604020202020204" pitchFamily="34" charset="0"/>
                </a:rPr>
                <a:t>Cadena codificante</a:t>
              </a:r>
            </a:p>
          </p:txBody>
        </p:sp>
        <p:sp>
          <p:nvSpPr>
            <p:cNvPr id="9222" name="Text Box 11">
              <a:extLst>
                <a:ext uri="{FF2B5EF4-FFF2-40B4-BE49-F238E27FC236}">
                  <a16:creationId xmlns:a16="http://schemas.microsoft.com/office/drawing/2014/main" id="{B4380BC6-9D8E-43A6-9CA6-D83713AF8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5414" y="3170239"/>
              <a:ext cx="215155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 eaLnBrk="1" hangingPunct="1"/>
              <a:r>
                <a:rPr lang="es-AR" altLang="es-AR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ARN transcripto</a:t>
              </a:r>
            </a:p>
          </p:txBody>
        </p:sp>
        <p:sp>
          <p:nvSpPr>
            <p:cNvPr id="9223" name="Text Box 12">
              <a:extLst>
                <a:ext uri="{FF2B5EF4-FFF2-40B4-BE49-F238E27FC236}">
                  <a16:creationId xmlns:a16="http://schemas.microsoft.com/office/drawing/2014/main" id="{386E7570-BCAC-477B-9B6C-B868A22EE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204" y="1858673"/>
              <a:ext cx="2132013" cy="366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 eaLnBrk="1" hangingPunct="1"/>
              <a:r>
                <a:rPr lang="es-AR" altLang="es-AR" dirty="0">
                  <a:latin typeface="Arial" panose="020B0604020202020204" pitchFamily="34" charset="0"/>
                </a:rPr>
                <a:t>Cadena molde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1A4B2F76-A509-454E-884F-E9825BE7D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575" y="4603116"/>
              <a:ext cx="121058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 eaLnBrk="1" hangingPunct="1"/>
              <a:r>
                <a:rPr lang="es-AR" altLang="es-AR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Proteína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0C8329C-55AB-428D-9D8B-00385EAE6E14}"/>
                </a:ext>
              </a:extLst>
            </p:cNvPr>
            <p:cNvSpPr/>
            <p:nvPr/>
          </p:nvSpPr>
          <p:spPr>
            <a:xfrm>
              <a:off x="2327564" y="1333500"/>
              <a:ext cx="983672" cy="3972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1618A16B-F0FC-468B-936D-8E2C945A2CA1}"/>
              </a:ext>
            </a:extLst>
          </p:cNvPr>
          <p:cNvSpPr txBox="1"/>
          <p:nvPr/>
        </p:nvSpPr>
        <p:spPr>
          <a:xfrm>
            <a:off x="4533900" y="3254162"/>
            <a:ext cx="191192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Transcripción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2D8E35-BB28-42F9-9511-DE2BDD04D8AA}"/>
              </a:ext>
            </a:extLst>
          </p:cNvPr>
          <p:cNvSpPr txBox="1"/>
          <p:nvPr/>
        </p:nvSpPr>
        <p:spPr>
          <a:xfrm>
            <a:off x="4543259" y="4675360"/>
            <a:ext cx="191192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AR" sz="2400" dirty="0" err="1"/>
              <a:t>Tranducción</a:t>
            </a:r>
            <a:endParaRPr lang="es-A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8292" y="202416"/>
            <a:ext cx="56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Procesamiento del ARN</a:t>
            </a:r>
            <a:endParaRPr lang="es-A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333500"/>
            <a:ext cx="8362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00175"/>
            <a:ext cx="8382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000108"/>
            <a:ext cx="3333750" cy="56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Image result for eukaryotic rna cap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07" y="1785926"/>
            <a:ext cx="53244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3861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96201" y="6324601"/>
            <a:ext cx="283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AR"/>
              <a:t>Lodish 4e, Fig 10-50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38800" y="13716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2800" b="0"/>
              <a:t>Formación del Complejo de pre</a:t>
            </a:r>
            <a:r>
              <a:rPr lang="en-US" altLang="es-AR" sz="2800" b="0"/>
              <a:t>-</a:t>
            </a:r>
            <a:r>
              <a:rPr lang="es-AR" altLang="es-AR" sz="2800" b="0"/>
              <a:t>Iniciación (PIC)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5562600" y="0"/>
            <a:ext cx="0" cy="487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867400" y="4800600"/>
            <a:ext cx="0" cy="17526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19800" y="5073651"/>
            <a:ext cx="464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2400" b="0"/>
              <a:t>La fosforilación de la RNA pol II activa al complejo de pre</a:t>
            </a:r>
            <a:r>
              <a:rPr lang="en-US" altLang="es-AR" sz="2400" b="0"/>
              <a:t>-i</a:t>
            </a:r>
            <a:r>
              <a:rPr lang="es-AR" altLang="es-AR" sz="2400" b="0"/>
              <a:t>niciación </a:t>
            </a:r>
          </a:p>
        </p:txBody>
      </p:sp>
    </p:spTree>
    <p:extLst>
      <p:ext uri="{BB962C8B-B14F-4D97-AF65-F5344CB8AC3E}">
        <p14:creationId xmlns:p14="http://schemas.microsoft.com/office/powerpoint/2010/main" val="177350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1125538"/>
          </a:xfrm>
        </p:spPr>
        <p:txBody>
          <a:bodyPr/>
          <a:lstStyle/>
          <a:p>
            <a:pPr eaLnBrk="1" hangingPunct="1"/>
            <a:r>
              <a:rPr lang="es-AR" sz="2400" b="1">
                <a:solidFill>
                  <a:srgbClr val="9900CC"/>
                </a:solidFill>
              </a:rPr>
              <a:t>RNA pol II</a:t>
            </a:r>
            <a:r>
              <a:rPr lang="es-AR" sz="2400"/>
              <a:t> : complejo de preiniciación</a:t>
            </a:r>
            <a:endParaRPr lang="es-ES" sz="2400" b="1" i="1">
              <a:solidFill>
                <a:srgbClr val="9900CC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1" y="1341438"/>
            <a:ext cx="6913563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516563"/>
            <a:ext cx="9144000" cy="105251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s-ES" sz="1600" b="1">
                <a:solidFill>
                  <a:srgbClr val="CC0066"/>
                </a:solidFill>
                <a:latin typeface="Arial Narrow" pitchFamily="34" charset="0"/>
              </a:rPr>
              <a:t>F I G U R E 13.19</a:t>
            </a:r>
            <a:r>
              <a:rPr lang="es-ES" sz="1600"/>
              <a:t> Assembly of the </a:t>
            </a:r>
            <a:r>
              <a:rPr lang="es-ES" sz="1600" b="1"/>
              <a:t>preinitiation complex</a:t>
            </a:r>
            <a:r>
              <a:rPr lang="es-ES" sz="1600"/>
              <a:t> in the presence of Mediator, </a:t>
            </a:r>
            <a:r>
              <a:rPr lang="es-ES" sz="1600" b="1"/>
              <a:t>nucleosome modifiers and remodelers</a:t>
            </a:r>
            <a:r>
              <a:rPr lang="es-ES" sz="1600"/>
              <a:t>, and </a:t>
            </a:r>
            <a:r>
              <a:rPr lang="es-ES" sz="1600" b="1"/>
              <a:t>transcriptional activators</a:t>
            </a:r>
            <a:r>
              <a:rPr lang="es-ES" sz="1600"/>
              <a:t>. In addition to the general transcription factors shown in Figure 13-16, transcriptional activators bound to sites near the gene recruit nucleosome-modifying and –remodeling complexes and the Mediator complex, which together help form the preinitiation complex.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600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0"/>
            <a:ext cx="944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600" b="1">
                <a:latin typeface="Arial Narrow" pitchFamily="34" charset="0"/>
              </a:rPr>
              <a:t>¿Cómo ocurre el cambio de la cromatina del estado inactivo a activo?</a:t>
            </a:r>
            <a:r>
              <a:rPr lang="es-AR" sz="2600">
                <a:latin typeface="Arial Narrow" pitchFamily="34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524000" y="533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52600" y="9144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Calibri" pitchFamily="34" charset="0"/>
              </a:rPr>
              <a:t>Algunas regiones de la cromatina nunca son activas.</a:t>
            </a:r>
          </a:p>
          <a:p>
            <a:r>
              <a:rPr lang="es-AR">
                <a:solidFill>
                  <a:srgbClr val="3333FF"/>
                </a:solidFill>
                <a:latin typeface="Calibri" pitchFamily="34" charset="0"/>
              </a:rPr>
              <a:t>En otras regiones, ocurre una activación que involucran tanto </a:t>
            </a:r>
            <a:r>
              <a:rPr lang="es-AR" b="1">
                <a:solidFill>
                  <a:srgbClr val="3333FF"/>
                </a:solidFill>
                <a:latin typeface="Calibri" pitchFamily="34" charset="0"/>
              </a:rPr>
              <a:t>modificaciones</a:t>
            </a:r>
            <a:r>
              <a:rPr lang="es-AR">
                <a:solidFill>
                  <a:srgbClr val="3333FF"/>
                </a:solidFill>
                <a:latin typeface="Calibri" pitchFamily="34" charset="0"/>
              </a:rPr>
              <a:t> como </a:t>
            </a:r>
            <a:r>
              <a:rPr lang="es-AR" b="1">
                <a:solidFill>
                  <a:srgbClr val="3333FF"/>
                </a:solidFill>
                <a:latin typeface="Calibri" pitchFamily="34" charset="0"/>
              </a:rPr>
              <a:t>remodelamiento o reposicionamiento</a:t>
            </a:r>
            <a:r>
              <a:rPr lang="es-AR">
                <a:solidFill>
                  <a:srgbClr val="3333FF"/>
                </a:solidFill>
                <a:latin typeface="Calibri" pitchFamily="34" charset="0"/>
              </a:rPr>
              <a:t>  de las histonas en un gen</a:t>
            </a:r>
            <a:r>
              <a:rPr lang="es-AR" b="1">
                <a:solidFill>
                  <a:srgbClr val="3333FF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152400"/>
            <a:ext cx="54038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agen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689" y="1905000"/>
            <a:ext cx="32353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 rot="7525546">
            <a:off x="8136430" y="1728669"/>
            <a:ext cx="256193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12151" y="1016000"/>
            <a:ext cx="8429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AR" sz="360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es-ES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486775" y="1073825"/>
            <a:ext cx="259766" cy="519351"/>
          </a:xfrm>
          <a:prstGeom prst="ellips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909050" y="304800"/>
            <a:ext cx="84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AR" sz="3600">
                <a:solidFill>
                  <a:srgbClr val="3366FF"/>
                </a:solidFill>
                <a:latin typeface="Arial Black" pitchFamily="34" charset="0"/>
              </a:rPr>
              <a:t>-</a:t>
            </a:r>
            <a:endParaRPr lang="es-ES" sz="360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9074150" y="388025"/>
            <a:ext cx="259766" cy="519351"/>
          </a:xfrm>
          <a:prstGeom prst="ellips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gl.scripps.edu/people/goodsell/books/MoL2figures/Figure5.3-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57346"/>
            <a:ext cx="9525000" cy="49720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714984" y="60988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El núcleo en las células eucariotas</a:t>
            </a:r>
            <a:endParaRPr lang="es-A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fg16-01abc_001">
            <a:extLst>
              <a:ext uri="{FF2B5EF4-FFF2-40B4-BE49-F238E27FC236}">
                <a16:creationId xmlns:a16="http://schemas.microsoft.com/office/drawing/2014/main" id="{2E1F0F94-D047-471F-A0FC-62A1F2BC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10580" b="7008"/>
          <a:stretch>
            <a:fillRect/>
          </a:stretch>
        </p:blipFill>
        <p:spPr bwMode="auto">
          <a:xfrm>
            <a:off x="1631951" y="692150"/>
            <a:ext cx="4392613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">
            <a:extLst>
              <a:ext uri="{FF2B5EF4-FFF2-40B4-BE49-F238E27FC236}">
                <a16:creationId xmlns:a16="http://schemas.microsoft.com/office/drawing/2014/main" id="{58291434-D670-4990-BCEA-CF2CE510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92075"/>
            <a:ext cx="5743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 sz="2300" b="1"/>
              <a:t>La unión de la RNA Pol está modulada por proteínas activadoras  y represoras</a:t>
            </a:r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EBB4C971-BF00-4174-958B-B9BB7BD26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1" y="2286001"/>
          <a:ext cx="404336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-PAINT" r:id="rId5" imgW="6114286" imgH="2800000" progId="CorelPhotoPaint.Image.12">
                  <p:embed/>
                </p:oleObj>
              </mc:Choice>
              <mc:Fallback>
                <p:oleObj name="PHOTO-PAINT" r:id="rId5" imgW="6114286" imgH="2800000" progId="CorelPhotoPaint.Image.12">
                  <p:embed/>
                  <p:pic>
                    <p:nvPicPr>
                      <p:cNvPr id="2050" name="Object 7">
                        <a:extLst>
                          <a:ext uri="{FF2B5EF4-FFF2-40B4-BE49-F238E27FC236}">
                            <a16:creationId xmlns:a16="http://schemas.microsoft.com/office/drawing/2014/main" id="{EBB4C971-BF00-4174-958B-B9BB7BD26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1" y="2286001"/>
                        <a:ext cx="4043363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DD68768-F147-4307-A9FF-335D21E51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s-AR" sz="3600" b="1"/>
              <a:t>El operón </a:t>
            </a:r>
            <a:r>
              <a:rPr lang="en-US" altLang="es-AR" sz="3600" b="1" i="1"/>
              <a:t>lac</a:t>
            </a:r>
          </a:p>
        </p:txBody>
      </p:sp>
      <p:pic>
        <p:nvPicPr>
          <p:cNvPr id="9219" name="Picture 3" descr="29_003">
            <a:extLst>
              <a:ext uri="{FF2B5EF4-FFF2-40B4-BE49-F238E27FC236}">
                <a16:creationId xmlns:a16="http://schemas.microsoft.com/office/drawing/2014/main" id="{5F2D9823-52CB-4336-9AAB-E7A02F80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12825"/>
            <a:ext cx="885666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>
            <a:extLst>
              <a:ext uri="{FF2B5EF4-FFF2-40B4-BE49-F238E27FC236}">
                <a16:creationId xmlns:a16="http://schemas.microsoft.com/office/drawing/2014/main" id="{795B1792-73D4-4A2B-BAE4-26484FF17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886200"/>
            <a:ext cx="12954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2BB7EA72-4CF1-4B91-B3A6-9F9EE05CB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810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09E6CB18-474F-4A08-8974-7865E842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84776"/>
            <a:ext cx="2268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s-AR" sz="2800">
                <a:solidFill>
                  <a:srgbClr val="6600CC"/>
                </a:solidFill>
                <a:latin typeface="Arial Narrow" panose="020B0606020202030204" pitchFamily="34" charset="0"/>
              </a:rPr>
              <a:t>β</a:t>
            </a:r>
            <a:r>
              <a:rPr lang="en-US" altLang="es-AR" sz="2800">
                <a:solidFill>
                  <a:srgbClr val="6600CC"/>
                </a:solidFill>
                <a:latin typeface="Arial Narrow" panose="020B0606020202030204" pitchFamily="34" charset="0"/>
              </a:rPr>
              <a:t>-galactosidasa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0F9F9DC9-BC14-4533-8638-29A63D8C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02226"/>
            <a:ext cx="303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sz="2800">
                <a:solidFill>
                  <a:srgbClr val="6600CC"/>
                </a:solidFill>
                <a:latin typeface="Arial Narrow" panose="020B0606020202030204" pitchFamily="34" charset="0"/>
              </a:rPr>
              <a:t>galactósido permeasa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647D7C6B-56EC-485A-A64B-91D180FDE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1" y="2179638"/>
            <a:ext cx="360363" cy="5762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 i="1"/>
              <a:t>P</a:t>
            </a:r>
            <a:endParaRPr lang="en-US" altLang="es-AR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2035A68-5100-4033-955C-DA820B2F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4000"/>
            <a:ext cx="312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76D5B82A-4FFC-44F3-9FCC-900A2C50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708276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i="1"/>
              <a:t>lac</a:t>
            </a:r>
            <a:r>
              <a:rPr lang="en-US" altLang="es-AR"/>
              <a:t>Z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5D7C3A8-5A4B-4D67-B153-F786F03C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33376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i="1"/>
              <a:t>lac</a:t>
            </a:r>
            <a:r>
              <a:rPr lang="en-US" altLang="es-AR"/>
              <a:t>Y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3D5AC94-8EE9-46DC-BE58-0927AB5E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1557339"/>
            <a:ext cx="13885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i="1"/>
              <a:t>   lac</a:t>
            </a:r>
            <a:r>
              <a:rPr lang="en-US" altLang="es-AR"/>
              <a:t>A</a:t>
            </a:r>
          </a:p>
          <a:p>
            <a:pPr eaLnBrk="1" hangingPunct="1"/>
            <a:r>
              <a:rPr lang="en-US" altLang="es-AR" sz="1400"/>
              <a:t>tiogalact</a:t>
            </a:r>
            <a:r>
              <a:rPr lang="es-AR" altLang="es-AR" sz="1400"/>
              <a:t>ó</a:t>
            </a:r>
            <a:r>
              <a:rPr lang="en-US" altLang="es-AR" sz="1400"/>
              <a:t>sido </a:t>
            </a:r>
          </a:p>
          <a:p>
            <a:pPr eaLnBrk="1" hangingPunct="1"/>
            <a:r>
              <a:rPr lang="en-US" altLang="es-AR" sz="1400"/>
              <a:t>transacetilasa</a:t>
            </a:r>
          </a:p>
          <a:p>
            <a:pPr eaLnBrk="1" hangingPunct="1"/>
            <a:r>
              <a:rPr lang="en-US" altLang="es-AR" sz="1400"/>
              <a:t>(detoxificación)</a:t>
            </a:r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51E95839-2CCD-41DE-951D-A76CF7399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924175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36A02207-8F72-46D7-AE4D-AC345EF8A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549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07DCFBD9-5E3E-47DD-8A6C-086DB83BF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1125538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625113EB-E956-4B37-829B-7985BAFA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12553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/>
              <a:t>galactósidos</a:t>
            </a:r>
            <a:endParaRPr lang="en-US" alt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780CD77-C88D-47F8-9DCE-36411EA17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/>
              <a:t>Operón lac</a:t>
            </a:r>
            <a:endParaRPr lang="en-US" altLang="es-A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B0477B-C6EC-4CD1-A783-E7B9442EC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altLang="es-AR"/>
              <a:t>Dos tipos de regulación:</a:t>
            </a:r>
          </a:p>
          <a:p>
            <a:pPr lvl="1" eaLnBrk="1" hangingPunct="1"/>
            <a:r>
              <a:rPr lang="es-AR" altLang="es-AR"/>
              <a:t>Regulación negativa: depende de los niveles de lactosa</a:t>
            </a:r>
          </a:p>
          <a:p>
            <a:pPr lvl="1" eaLnBrk="1" hangingPunct="1"/>
            <a:r>
              <a:rPr lang="es-AR" altLang="es-AR"/>
              <a:t>Regulación positiva: depende de los niveles de glucosa</a:t>
            </a:r>
            <a:endParaRPr lang="en-US" alt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cbi.nlm.nih.gov/books/bookres.fcgi/mga/ch14f5.gif">
            <a:extLst>
              <a:ext uri="{FF2B5EF4-FFF2-40B4-BE49-F238E27FC236}">
                <a16:creationId xmlns:a16="http://schemas.microsoft.com/office/drawing/2014/main" id="{4BF31887-8A61-4D55-A2A4-A99F26AD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36650"/>
            <a:ext cx="7391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D50162A1-265A-474F-ABAB-749193B7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516563"/>
            <a:ext cx="9144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s-ES" altLang="es-AR" sz="1200"/>
              <a:t>•</a:t>
            </a:r>
            <a:r>
              <a:rPr lang="es-ES" altLang="es-AR" sz="1400" b="1">
                <a:latin typeface="Arial Narrow" panose="020B0606020202030204" pitchFamily="34" charset="0"/>
              </a:rPr>
              <a:t> </a:t>
            </a:r>
            <a:r>
              <a:rPr lang="es-ES" altLang="es-AR" sz="1400" b="1" i="1">
                <a:latin typeface="Arial Narrow" panose="020B0606020202030204" pitchFamily="34" charset="0"/>
              </a:rPr>
              <a:t>lacZ </a:t>
            </a:r>
            <a:r>
              <a:rPr lang="es-ES" altLang="es-AR" sz="1400">
                <a:latin typeface="Arial Narrow" panose="020B0606020202030204" pitchFamily="34" charset="0"/>
              </a:rPr>
              <a:t>codifica para la  β-galactosidasa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AR" sz="1400">
                <a:latin typeface="Arial Narrow" panose="020B0606020202030204" pitchFamily="34" charset="0"/>
              </a:rPr>
              <a:t>• </a:t>
            </a:r>
            <a:r>
              <a:rPr lang="es-ES" altLang="es-AR" sz="1400" b="1" i="1">
                <a:latin typeface="Arial Narrow" panose="020B0606020202030204" pitchFamily="34" charset="0"/>
              </a:rPr>
              <a:t>lacY</a:t>
            </a:r>
            <a:r>
              <a:rPr lang="es-ES" altLang="es-AR" sz="1400" i="1">
                <a:latin typeface="Arial Narrow" panose="020B0606020202030204" pitchFamily="34" charset="0"/>
              </a:rPr>
              <a:t> </a:t>
            </a:r>
            <a:r>
              <a:rPr lang="es-ES" altLang="es-AR" sz="1400">
                <a:latin typeface="Arial Narrow" panose="020B0606020202030204" pitchFamily="34" charset="0"/>
              </a:rPr>
              <a:t>codifica para  la β-galactosidasa permeasa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AR" sz="1400">
                <a:latin typeface="Arial Narrow" panose="020B0606020202030204" pitchFamily="34" charset="0"/>
              </a:rPr>
              <a:t>• </a:t>
            </a:r>
            <a:r>
              <a:rPr lang="es-ES" altLang="es-AR" sz="1400" b="1" i="1">
                <a:latin typeface="Arial Narrow" panose="020B0606020202030204" pitchFamily="34" charset="0"/>
              </a:rPr>
              <a:t>lac A</a:t>
            </a:r>
            <a:r>
              <a:rPr lang="es-ES" altLang="es-AR" sz="1400" i="1">
                <a:latin typeface="Arial Narrow" panose="020B0606020202030204" pitchFamily="34" charset="0"/>
              </a:rPr>
              <a:t> </a:t>
            </a:r>
            <a:r>
              <a:rPr lang="es-ES" altLang="es-AR" sz="1400">
                <a:latin typeface="Arial Narrow" panose="020B0606020202030204" pitchFamily="34" charset="0"/>
              </a:rPr>
              <a:t>codifica para la  β-galactosidasa transacetilase, 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B11E787-6FD7-4016-B70E-9F5BBA72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15889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altLang="es-AR" sz="4000">
                <a:solidFill>
                  <a:srgbClr val="0000FF"/>
                </a:solidFill>
              </a:rPr>
              <a:t>Operón </a:t>
            </a:r>
            <a:r>
              <a:rPr lang="es-AR" altLang="es-AR" sz="4000" i="1">
                <a:solidFill>
                  <a:srgbClr val="0000FF"/>
                </a:solidFill>
              </a:rPr>
              <a:t>lac: </a:t>
            </a:r>
            <a:r>
              <a:rPr lang="es-AR" altLang="es-AR" sz="4000">
                <a:solidFill>
                  <a:srgbClr val="0000FF"/>
                </a:solidFill>
              </a:rPr>
              <a:t>regulación negativa</a:t>
            </a:r>
            <a:endParaRPr lang="en-US" altLang="es-AR" sz="4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>
            <a:extLst>
              <a:ext uri="{FF2B5EF4-FFF2-40B4-BE49-F238E27FC236}">
                <a16:creationId xmlns:a16="http://schemas.microsoft.com/office/drawing/2014/main" id="{D6440724-F3C4-4C0B-AFB7-95B50375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84313"/>
            <a:ext cx="8026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77BBD67B-F20D-46A2-A187-D8CE2BF2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04813"/>
            <a:ext cx="36718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id="{DB6EA35A-BC8F-47C5-9008-CA54C69F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54006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b="1"/>
              <a:t>Represor Lac I</a:t>
            </a:r>
            <a:r>
              <a:rPr lang="es-AR" altLang="es-AR"/>
              <a:t>: tetrámero</a:t>
            </a:r>
          </a:p>
          <a:p>
            <a:pPr eaLnBrk="1" hangingPunct="1">
              <a:spcBef>
                <a:spcPct val="50000"/>
              </a:spcBef>
            </a:pPr>
            <a:r>
              <a:rPr lang="es-AR" altLang="es-AR"/>
              <a:t>Más de un sitio de unión en el DNA (O</a:t>
            </a:r>
            <a:r>
              <a:rPr lang="es-AR" altLang="es-AR" baseline="-25000"/>
              <a:t>1</a:t>
            </a:r>
            <a:r>
              <a:rPr lang="es-AR" altLang="es-AR"/>
              <a:t>, O</a:t>
            </a:r>
            <a:r>
              <a:rPr lang="es-AR" altLang="es-AR" baseline="-25000"/>
              <a:t>2</a:t>
            </a:r>
            <a:r>
              <a:rPr lang="es-AR" altLang="es-AR"/>
              <a:t>, O</a:t>
            </a:r>
            <a:r>
              <a:rPr lang="es-AR" altLang="es-AR" baseline="-25000"/>
              <a:t>3</a:t>
            </a:r>
            <a:r>
              <a:rPr lang="es-AR" altLang="es-AR"/>
              <a:t>)</a:t>
            </a:r>
            <a:endParaRPr lang="en-US" altLang="es-AR"/>
          </a:p>
        </p:txBody>
      </p:sp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906F3257-9F86-4286-B19C-60563EE74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150" y="4941888"/>
          <a:ext cx="53911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-PAINT" r:id="rId6" imgW="5390476" imgH="1790476" progId="CorelPhotoPaint.Image.12">
                  <p:embed/>
                </p:oleObj>
              </mc:Choice>
              <mc:Fallback>
                <p:oleObj name="PHOTO-PAINT" r:id="rId6" imgW="5390476" imgH="1790476" progId="CorelPhotoPaint.Image.12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906F3257-9F86-4286-B19C-60563EE74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941888"/>
                        <a:ext cx="53911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>
            <a:extLst>
              <a:ext uri="{FF2B5EF4-FFF2-40B4-BE49-F238E27FC236}">
                <a16:creationId xmlns:a16="http://schemas.microsoft.com/office/drawing/2014/main" id="{71382BBB-13A4-4586-BDD7-2A865098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868863"/>
            <a:ext cx="540067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A215819-FF9B-4D0D-AEC5-6535DF7C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341438"/>
            <a:ext cx="84248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7F4CC9A-F26F-4747-8B96-8B1406F0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9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AR" sz="3600">
                <a:solidFill>
                  <a:srgbClr val="6600CC"/>
                </a:solidFill>
                <a:latin typeface="Tahoma" panose="020B0604030504040204" pitchFamily="34" charset="0"/>
              </a:rPr>
              <a:t>La unión del inductor al represor</a:t>
            </a:r>
          </a:p>
          <a:p>
            <a:pPr algn="ctr" eaLnBrk="1" hangingPunct="1"/>
            <a:r>
              <a:rPr lang="en-US" altLang="es-AR" sz="3600">
                <a:solidFill>
                  <a:srgbClr val="6600CC"/>
                </a:solidFill>
                <a:latin typeface="Tahoma" panose="020B0604030504040204" pitchFamily="34" charset="0"/>
              </a:rPr>
              <a:t>disminuye su afinidad por el operador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BA6C0C4D-F5CD-4977-B3DA-A346F153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414839"/>
            <a:ext cx="1330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sz="2400" b="1">
                <a:solidFill>
                  <a:srgbClr val="CC3300"/>
                </a:solidFill>
                <a:latin typeface="Arial Narrow" panose="020B0606020202030204" pitchFamily="34" charset="0"/>
              </a:rPr>
              <a:t>Inducer</a:t>
            </a:r>
          </a:p>
          <a:p>
            <a:pPr eaLnBrk="1" hangingPunct="1"/>
            <a:r>
              <a:rPr lang="en-US" altLang="es-AR" b="1" i="1">
                <a:solidFill>
                  <a:schemeClr val="accent2"/>
                </a:solidFill>
                <a:latin typeface="Arial Narrow" panose="020B0606020202030204" pitchFamily="34" charset="0"/>
              </a:rPr>
              <a:t>increases</a:t>
            </a:r>
          </a:p>
          <a:p>
            <a:pPr eaLnBrk="1" hangingPunct="1"/>
            <a:r>
              <a:rPr lang="en-US" altLang="es-AR" b="1" i="1">
                <a:solidFill>
                  <a:schemeClr val="accent2"/>
                </a:solidFill>
                <a:latin typeface="Arial Narrow" panose="020B0606020202030204" pitchFamily="34" charset="0"/>
              </a:rPr>
              <a:t>transcription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2ACB7F3-5C1E-4F83-8561-9A948D56E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989138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AR"/>
          </a:p>
        </p:txBody>
      </p:sp>
      <p:sp>
        <p:nvSpPr>
          <p:cNvPr id="13318" name="Text Box 9">
            <a:extLst>
              <a:ext uri="{FF2B5EF4-FFF2-40B4-BE49-F238E27FC236}">
                <a16:creationId xmlns:a16="http://schemas.microsoft.com/office/drawing/2014/main" id="{74FAC1B0-07FE-43B2-81B8-BC641A27F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76700"/>
            <a:ext cx="2879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s-AR" b="1"/>
              <a:t>R</a:t>
            </a:r>
            <a:r>
              <a:rPr lang="en-US" altLang="es-AR"/>
              <a:t>= Repressor= </a:t>
            </a:r>
            <a:r>
              <a:rPr lang="en-US" altLang="es-AR" b="1"/>
              <a:t>Lac I</a:t>
            </a:r>
          </a:p>
        </p:txBody>
      </p:sp>
      <p:sp>
        <p:nvSpPr>
          <p:cNvPr id="13319" name="Text Box 10">
            <a:extLst>
              <a:ext uri="{FF2B5EF4-FFF2-40B4-BE49-F238E27FC236}">
                <a16:creationId xmlns:a16="http://schemas.microsoft.com/office/drawing/2014/main" id="{38DB149B-A19E-4531-928F-B3A0EC75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4729163"/>
            <a:ext cx="3311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sz="2400" b="1">
                <a:solidFill>
                  <a:srgbClr val="CC3300"/>
                </a:solidFill>
                <a:latin typeface="Arial Narrow" panose="020B0606020202030204" pitchFamily="34" charset="0"/>
              </a:rPr>
              <a:t>Inductor: </a:t>
            </a:r>
            <a:r>
              <a:rPr lang="en-US" altLang="es-AR" sz="2400" i="1">
                <a:solidFill>
                  <a:srgbClr val="CC3300"/>
                </a:solidFill>
                <a:latin typeface="Arial Narrow" panose="020B0606020202030204" pitchFamily="34" charset="0"/>
              </a:rPr>
              <a:t>allo</a:t>
            </a:r>
            <a:r>
              <a:rPr lang="en-US" altLang="es-AR" sz="2400">
                <a:solidFill>
                  <a:srgbClr val="CC3300"/>
                </a:solidFill>
                <a:latin typeface="Arial Narrow" panose="020B0606020202030204" pitchFamily="34" charset="0"/>
              </a:rPr>
              <a:t>-lactose, IPTG (inductor no metabolizable)</a:t>
            </a:r>
          </a:p>
          <a:p>
            <a:pPr eaLnBrk="1" hangingPunct="1"/>
            <a:endParaRPr lang="en-US" altLang="es-AR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3320" name="Picture 11">
            <a:extLst>
              <a:ext uri="{FF2B5EF4-FFF2-40B4-BE49-F238E27FC236}">
                <a16:creationId xmlns:a16="http://schemas.microsoft.com/office/drawing/2014/main" id="{DF3269EE-B28B-4D90-AA07-A0A10322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318126"/>
            <a:ext cx="1512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530</Words>
  <Application>Microsoft Office PowerPoint</Application>
  <PresentationFormat>Panorámica</PresentationFormat>
  <Paragraphs>86</Paragraphs>
  <Slides>27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Calibri Light</vt:lpstr>
      <vt:lpstr>Helvetica</vt:lpstr>
      <vt:lpstr>Tahoma</vt:lpstr>
      <vt:lpstr>Times</vt:lpstr>
      <vt:lpstr>Verdana</vt:lpstr>
      <vt:lpstr>Tema de Office</vt:lpstr>
      <vt:lpstr>PHOTO-PAINT</vt:lpstr>
      <vt:lpstr>Presentación de PowerPoint</vt:lpstr>
      <vt:lpstr>Presentación de PowerPoint</vt:lpstr>
      <vt:lpstr>Presentación de PowerPoint</vt:lpstr>
      <vt:lpstr>El operón lac</vt:lpstr>
      <vt:lpstr>Presentación de PowerPoint</vt:lpstr>
      <vt:lpstr>Operón lac</vt:lpstr>
      <vt:lpstr>Presentación de PowerPoint</vt:lpstr>
      <vt:lpstr>Presentación de PowerPoint</vt:lpstr>
      <vt:lpstr>Presentación de PowerPoint</vt:lpstr>
      <vt:lpstr>Factores que actúan en trans</vt:lpstr>
      <vt:lpstr>Sequencias que actúan en cis</vt:lpstr>
      <vt:lpstr>Presentación de PowerPoint</vt:lpstr>
      <vt:lpstr>La unión cooperativa de cAMP-CAP y la RNA polimerasa a la región promotora activa la transcripción del operón lac </vt:lpstr>
      <vt:lpstr>Presentación de PowerPoint</vt:lpstr>
      <vt:lpstr>Presentación de PowerPoint</vt:lpstr>
      <vt:lpstr>El promotor lac contiene tres regiones cis críticas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RNA pol II : complejo de preiniciación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 1909</dc:creator>
  <cp:lastModifiedBy>Win10 1909</cp:lastModifiedBy>
  <cp:revision>3</cp:revision>
  <dcterms:created xsi:type="dcterms:W3CDTF">2020-08-02T21:49:32Z</dcterms:created>
  <dcterms:modified xsi:type="dcterms:W3CDTF">2020-08-02T22:08:37Z</dcterms:modified>
</cp:coreProperties>
</file>