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916" r:id="rId9"/>
    <p:sldId id="915" r:id="rId10"/>
    <p:sldId id="263" r:id="rId11"/>
    <p:sldId id="897" r:id="rId12"/>
    <p:sldId id="910" r:id="rId13"/>
    <p:sldId id="911" r:id="rId14"/>
    <p:sldId id="264" r:id="rId15"/>
    <p:sldId id="912" r:id="rId16"/>
    <p:sldId id="914" r:id="rId17"/>
    <p:sldId id="913" r:id="rId1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F28F7-082F-4ADB-B8EB-5BB61DE84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91CC9B-E8BE-4423-80E8-4BC594A9A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232D86-AD01-4836-8132-4D1DF4740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3E4-6E31-43BB-B55B-F6B10200A6F0}" type="datetimeFigureOut">
              <a:rPr lang="es-AR" smtClean="0"/>
              <a:t>2/8/2020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35AA83-BF1B-4D08-AF58-A4BC772F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A817AE-5CF3-4A65-9D73-EB3F96598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930B-D5A6-4EC7-AD2B-4885FFBC50B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044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B758A-BC0A-4164-9AFE-16F40283C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5DEB32-869A-4FD7-B985-A1438E44F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89D6B3-1754-4380-87BC-2AA72422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3E4-6E31-43BB-B55B-F6B10200A6F0}" type="datetimeFigureOut">
              <a:rPr lang="es-AR" smtClean="0"/>
              <a:t>2/8/2020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219F9C-0AA0-45E6-AE13-1286881BC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650E4B-4496-40E5-81E1-F8D53E83D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930B-D5A6-4EC7-AD2B-4885FFBC50B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270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D9A10C-06E9-4A20-8BB0-D5AC97983B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4BA1DD-CCD3-454D-AD6A-C4D76FAC3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A5C6AD-509A-445C-BD2E-563205978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3E4-6E31-43BB-B55B-F6B10200A6F0}" type="datetimeFigureOut">
              <a:rPr lang="es-AR" smtClean="0"/>
              <a:t>2/8/2020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B5CE73-7DDA-4F26-9EB2-1034F32F9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817E41-193A-4C8B-BFA9-1A1F3BB9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930B-D5A6-4EC7-AD2B-4885FFBC50B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904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EE062-054A-4B07-BAC7-B1F70C341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ED8444-3BD5-4D18-B64F-1A7C944A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AE9A9E-AD42-4BAE-B6F0-093849E0A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3E4-6E31-43BB-B55B-F6B10200A6F0}" type="datetimeFigureOut">
              <a:rPr lang="es-AR" smtClean="0"/>
              <a:t>2/8/2020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ABAD48-8433-4800-9AFB-CD092C258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08B06C-557F-4052-88FB-A469EBFB0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930B-D5A6-4EC7-AD2B-4885FFBC50B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8318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01F05-415F-48B5-AE11-363769FD8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2CE7BD-179F-43E8-AC05-A8B6A2B51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EB7A6C-3495-41F1-89F2-7BEAB0DE1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3E4-6E31-43BB-B55B-F6B10200A6F0}" type="datetimeFigureOut">
              <a:rPr lang="es-AR" smtClean="0"/>
              <a:t>2/8/2020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987381-260C-49FA-B2BF-9C952AAD1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658961-852E-4D34-83C6-8227DAC7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930B-D5A6-4EC7-AD2B-4885FFBC50B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151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0E07FD-CF42-474B-8787-76189FBB0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F43041-6458-4754-B36C-1A33780DA8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C32164-E497-4C46-B2D7-2C83D05D6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9BA793-1DC9-4729-A805-BBA4E1FEF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3E4-6E31-43BB-B55B-F6B10200A6F0}" type="datetimeFigureOut">
              <a:rPr lang="es-AR" smtClean="0"/>
              <a:t>2/8/2020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806C06-4DEA-4DBA-8B1C-75FD05A45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72D495-18F5-417A-8324-A9398DF0B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930B-D5A6-4EC7-AD2B-4885FFBC50B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866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24E23-7828-4FFA-9850-87FCD3063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D7DD17-C2A0-4783-99C7-9D6CD84AE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8C38FC-DBDF-47AB-BD37-C32987FE2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FC01411-9DAB-4ACF-A669-9A9EF1365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10DE7BF-201B-401F-9DB7-4651E9486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A66BD51-2F7B-414D-BF4E-179E907BC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3E4-6E31-43BB-B55B-F6B10200A6F0}" type="datetimeFigureOut">
              <a:rPr lang="es-AR" smtClean="0"/>
              <a:t>2/8/2020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53FE65-C801-49FA-A6D8-E13FAD300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7E4FB1D-2CC7-42F0-970C-32EFE37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930B-D5A6-4EC7-AD2B-4885FFBC50B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0428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E7BB53-8C1E-40DD-AF12-A82618FDA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6A34B6-96E9-423A-B72B-A5A47A4F1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3E4-6E31-43BB-B55B-F6B10200A6F0}" type="datetimeFigureOut">
              <a:rPr lang="es-AR" smtClean="0"/>
              <a:t>2/8/2020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C15C084-FA94-4105-AFD3-32946F4EA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D6DB5F3-8E00-491A-9BD7-82666444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930B-D5A6-4EC7-AD2B-4885FFBC50B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11379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F0898FA-0A06-4D29-903F-0E6503AB4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3E4-6E31-43BB-B55B-F6B10200A6F0}" type="datetimeFigureOut">
              <a:rPr lang="es-AR" smtClean="0"/>
              <a:t>2/8/2020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BA0DAE0-9462-4C26-9DD4-6B6FB46F6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CD1A1E-02A5-41E6-B8ED-7C674D15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930B-D5A6-4EC7-AD2B-4885FFBC50B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5366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E682F-55BD-48C1-B8D2-F7E2AB1F9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FA9010-3271-4C43-848F-7E6602B5D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004230-9119-4024-B894-80E679E4A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138EE1-541D-4116-A6FB-9710CE0F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3E4-6E31-43BB-B55B-F6B10200A6F0}" type="datetimeFigureOut">
              <a:rPr lang="es-AR" smtClean="0"/>
              <a:t>2/8/2020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631A8B-97E8-45F9-B987-D0D2335AB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85FA30-E66D-41C9-8E20-B2C697B85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930B-D5A6-4EC7-AD2B-4885FFBC50B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9144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86F5C-1FA5-40CB-BE4C-BF2509E79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72C8AD6-6FAB-4808-98F6-EB2E1ACC5F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6B9251-9BC3-45A7-B3BF-0057BBE69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F1FCDA-D6D6-497B-B6DF-696DB7CC6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3E4-6E31-43BB-B55B-F6B10200A6F0}" type="datetimeFigureOut">
              <a:rPr lang="es-AR" smtClean="0"/>
              <a:t>2/8/2020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C46866-5115-44E9-A5CB-F2DD40763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C9227A-DC52-40ED-9476-2E783DC66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930B-D5A6-4EC7-AD2B-4885FFBC50B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14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CB3176-311C-4748-B869-8D7024759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ACE587-7F78-48CA-A8AD-5653A00B1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68D564-D2BF-49C3-B28E-436682C304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9F3E4-6E31-43BB-B55B-F6B10200A6F0}" type="datetimeFigureOut">
              <a:rPr lang="es-AR" smtClean="0"/>
              <a:t>2/8/2020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BE9BA8-0F6A-4933-8C07-14620473B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E08EBB-D939-49E0-8E31-940719885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930B-D5A6-4EC7-AD2B-4885FFBC50B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4220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2072600-86EF-4A7C-B80C-9915DF1409E0}"/>
              </a:ext>
            </a:extLst>
          </p:cNvPr>
          <p:cNvSpPr txBox="1"/>
          <p:nvPr/>
        </p:nvSpPr>
        <p:spPr>
          <a:xfrm>
            <a:off x="3754582" y="1704110"/>
            <a:ext cx="46828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  <a:p>
            <a:pPr algn="ctr"/>
            <a:r>
              <a:rPr lang="es-AR" dirty="0"/>
              <a:t> </a:t>
            </a:r>
            <a:r>
              <a:rPr lang="es-AR" sz="4000" b="1" dirty="0">
                <a:latin typeface="Arial" panose="020B0604020202020204" pitchFamily="34" charset="0"/>
                <a:cs typeface="Arial" panose="020B0604020202020204" pitchFamily="34" charset="0"/>
              </a:rPr>
              <a:t>Estructura génica </a:t>
            </a:r>
          </a:p>
        </p:txBody>
      </p:sp>
    </p:spTree>
    <p:extLst>
      <p:ext uri="{BB962C8B-B14F-4D97-AF65-F5344CB8AC3E}">
        <p14:creationId xmlns:p14="http://schemas.microsoft.com/office/powerpoint/2010/main" val="554325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6D47ABD5-05DE-4B0B-B83D-688E89C43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47" y="3426838"/>
            <a:ext cx="87407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3 CuadroTexto">
            <a:extLst>
              <a:ext uri="{FF2B5EF4-FFF2-40B4-BE49-F238E27FC236}">
                <a16:creationId xmlns:a16="http://schemas.microsoft.com/office/drawing/2014/main" id="{DA3D7EFE-2AD8-4477-B275-2DB2BD6D19A2}"/>
              </a:ext>
            </a:extLst>
          </p:cNvPr>
          <p:cNvSpPr txBox="1"/>
          <p:nvPr/>
        </p:nvSpPr>
        <p:spPr>
          <a:xfrm>
            <a:off x="1992022" y="1569463"/>
            <a:ext cx="83581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kern="0" dirty="0" err="1">
                <a:latin typeface="Arial" charset="0"/>
              </a:rPr>
              <a:t>Dentro</a:t>
            </a:r>
            <a:r>
              <a:rPr lang="en-GB" kern="0" dirty="0">
                <a:latin typeface="Arial" charset="0"/>
              </a:rPr>
              <a:t> de los genes </a:t>
            </a:r>
            <a:r>
              <a:rPr lang="en-GB" kern="0" dirty="0" err="1">
                <a:latin typeface="Arial" charset="0"/>
              </a:rPr>
              <a:t>eucariotas</a:t>
            </a:r>
            <a:r>
              <a:rPr lang="en-GB" kern="0" dirty="0">
                <a:latin typeface="Arial" charset="0"/>
              </a:rPr>
              <a:t> se </a:t>
            </a:r>
            <a:r>
              <a:rPr lang="en-GB" kern="0" dirty="0" err="1">
                <a:latin typeface="Arial" charset="0"/>
              </a:rPr>
              <a:t>encuentran</a:t>
            </a:r>
            <a:r>
              <a:rPr lang="en-GB" kern="0" dirty="0">
                <a:latin typeface="Arial" charset="0"/>
              </a:rPr>
              <a:t> largos </a:t>
            </a:r>
            <a:r>
              <a:rPr lang="en-GB" kern="0" dirty="0" err="1">
                <a:latin typeface="Arial" charset="0"/>
              </a:rPr>
              <a:t>tramos</a:t>
            </a:r>
            <a:r>
              <a:rPr lang="en-GB" kern="0" dirty="0">
                <a:latin typeface="Arial" charset="0"/>
              </a:rPr>
              <a:t> de </a:t>
            </a:r>
            <a:r>
              <a:rPr lang="en-GB" kern="0" dirty="0" err="1">
                <a:latin typeface="Arial" charset="0"/>
              </a:rPr>
              <a:t>secuencias</a:t>
            </a:r>
            <a:r>
              <a:rPr lang="en-GB" kern="0" dirty="0">
                <a:latin typeface="Arial" charset="0"/>
              </a:rPr>
              <a:t> no-</a:t>
            </a:r>
            <a:r>
              <a:rPr lang="en-GB" kern="0" dirty="0" err="1">
                <a:latin typeface="Arial" charset="0"/>
              </a:rPr>
              <a:t>codificantes</a:t>
            </a:r>
            <a:r>
              <a:rPr lang="en-GB" kern="0" dirty="0">
                <a:latin typeface="Arial" charset="0"/>
              </a:rPr>
              <a:t>, </a:t>
            </a:r>
            <a:r>
              <a:rPr lang="en-GB" kern="0" dirty="0" err="1">
                <a:latin typeface="Arial" charset="0"/>
              </a:rPr>
              <a:t>llamados</a:t>
            </a:r>
            <a:r>
              <a:rPr lang="en-GB" kern="0" dirty="0">
                <a:latin typeface="Arial" charset="0"/>
              </a:rPr>
              <a:t> </a:t>
            </a:r>
            <a:r>
              <a:rPr lang="en-GB" b="1" kern="0" dirty="0" err="1">
                <a:latin typeface="Arial" charset="0"/>
              </a:rPr>
              <a:t>intrones</a:t>
            </a:r>
            <a:r>
              <a:rPr lang="en-GB" kern="0" dirty="0">
                <a:latin typeface="Arial" charset="0"/>
              </a:rPr>
              <a:t>. </a:t>
            </a:r>
            <a:r>
              <a:rPr lang="en-GB" kern="0" dirty="0" err="1">
                <a:latin typeface="Arial" charset="0"/>
              </a:rPr>
              <a:t>Cuando</a:t>
            </a:r>
            <a:r>
              <a:rPr lang="en-GB" kern="0" dirty="0">
                <a:latin typeface="Arial" charset="0"/>
              </a:rPr>
              <a:t> </a:t>
            </a:r>
            <a:r>
              <a:rPr lang="en-GB" kern="0" dirty="0" err="1">
                <a:latin typeface="Arial" charset="0"/>
              </a:rPr>
              <a:t>estos</a:t>
            </a:r>
            <a:r>
              <a:rPr lang="en-GB" kern="0" dirty="0">
                <a:latin typeface="Arial" charset="0"/>
              </a:rPr>
              <a:t> genes se </a:t>
            </a:r>
            <a:r>
              <a:rPr lang="en-GB" kern="0" dirty="0" err="1">
                <a:latin typeface="Arial" charset="0"/>
              </a:rPr>
              <a:t>transcriben</a:t>
            </a:r>
            <a:r>
              <a:rPr lang="en-GB" kern="0" dirty="0">
                <a:latin typeface="Arial" charset="0"/>
              </a:rPr>
              <a:t>, el </a:t>
            </a:r>
            <a:r>
              <a:rPr lang="en-GB" kern="0" dirty="0" err="1">
                <a:latin typeface="Arial" charset="0"/>
              </a:rPr>
              <a:t>ARNm</a:t>
            </a:r>
            <a:r>
              <a:rPr lang="en-GB" kern="0" dirty="0">
                <a:latin typeface="Arial" charset="0"/>
              </a:rPr>
              <a:t> se </a:t>
            </a:r>
            <a:r>
              <a:rPr lang="en-GB" kern="0" dirty="0" err="1">
                <a:latin typeface="Arial" charset="0"/>
              </a:rPr>
              <a:t>procesa</a:t>
            </a:r>
            <a:r>
              <a:rPr lang="en-GB" kern="0" dirty="0">
                <a:latin typeface="Arial" charset="0"/>
              </a:rPr>
              <a:t> y </a:t>
            </a:r>
            <a:r>
              <a:rPr lang="en-GB" kern="0" dirty="0" err="1">
                <a:latin typeface="Arial" charset="0"/>
              </a:rPr>
              <a:t>las</a:t>
            </a:r>
            <a:r>
              <a:rPr lang="en-GB" kern="0" dirty="0">
                <a:latin typeface="Arial" charset="0"/>
              </a:rPr>
              <a:t> </a:t>
            </a:r>
            <a:r>
              <a:rPr lang="en-GB" kern="0" dirty="0" err="1">
                <a:latin typeface="Arial" charset="0"/>
              </a:rPr>
              <a:t>proteínas</a:t>
            </a:r>
            <a:r>
              <a:rPr lang="en-GB" kern="0" dirty="0">
                <a:latin typeface="Arial" charset="0"/>
              </a:rPr>
              <a:t> se </a:t>
            </a:r>
            <a:r>
              <a:rPr lang="en-GB" kern="0" dirty="0" err="1">
                <a:latin typeface="Arial" charset="0"/>
              </a:rPr>
              <a:t>traducen</a:t>
            </a:r>
            <a:r>
              <a:rPr lang="en-GB" kern="0" dirty="0">
                <a:latin typeface="Arial" charset="0"/>
              </a:rPr>
              <a:t> </a:t>
            </a:r>
            <a:r>
              <a:rPr lang="en-GB" kern="0" dirty="0" err="1">
                <a:latin typeface="Arial" charset="0"/>
              </a:rPr>
              <a:t>sólo</a:t>
            </a:r>
            <a:r>
              <a:rPr lang="en-GB" kern="0" dirty="0">
                <a:latin typeface="Arial" charset="0"/>
              </a:rPr>
              <a:t> a </a:t>
            </a:r>
            <a:r>
              <a:rPr lang="en-GB" kern="0" dirty="0" err="1">
                <a:latin typeface="Arial" charset="0"/>
              </a:rPr>
              <a:t>partir</a:t>
            </a:r>
            <a:r>
              <a:rPr lang="en-GB" kern="0" dirty="0">
                <a:latin typeface="Arial" charset="0"/>
              </a:rPr>
              <a:t> de los </a:t>
            </a:r>
            <a:r>
              <a:rPr lang="en-GB" b="1" kern="0" dirty="0" err="1">
                <a:latin typeface="Arial" charset="0"/>
              </a:rPr>
              <a:t>exones</a:t>
            </a:r>
            <a:r>
              <a:rPr lang="en-GB" kern="0" dirty="0">
                <a:latin typeface="Arial" charset="0"/>
              </a:rPr>
              <a:t>.</a:t>
            </a:r>
          </a:p>
          <a:p>
            <a:pPr algn="ctr">
              <a:defRPr/>
            </a:pPr>
            <a:endParaRPr lang="es-A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944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>
            <a:extLst>
              <a:ext uri="{FF2B5EF4-FFF2-40B4-BE49-F238E27FC236}">
                <a16:creationId xmlns:a16="http://schemas.microsoft.com/office/drawing/2014/main" id="{00426C12-850D-4B22-9C12-D5A31AB7E177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2057400" y="2211389"/>
          <a:ext cx="7926388" cy="307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Image" r:id="rId3" imgW="8533695" imgH="3315389" progId="Photoshop.Image.7">
                  <p:embed/>
                </p:oleObj>
              </mc:Choice>
              <mc:Fallback>
                <p:oleObj name="Image" r:id="rId3" imgW="8533695" imgH="3315389" progId="Photoshop.Image.7">
                  <p:embed/>
                  <p:pic>
                    <p:nvPicPr>
                      <p:cNvPr id="1026" name="Object 3">
                        <a:extLst>
                          <a:ext uri="{FF2B5EF4-FFF2-40B4-BE49-F238E27FC236}">
                            <a16:creationId xmlns:a16="http://schemas.microsoft.com/office/drawing/2014/main" id="{00426C12-850D-4B22-9C12-D5A31AB7E1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11389"/>
                        <a:ext cx="7926388" cy="307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CuadroTexto">
            <a:extLst>
              <a:ext uri="{FF2B5EF4-FFF2-40B4-BE49-F238E27FC236}">
                <a16:creationId xmlns:a16="http://schemas.microsoft.com/office/drawing/2014/main" id="{291D5480-4823-4CEB-9936-38764F8215C3}"/>
              </a:ext>
            </a:extLst>
          </p:cNvPr>
          <p:cNvSpPr txBox="1"/>
          <p:nvPr/>
        </p:nvSpPr>
        <p:spPr>
          <a:xfrm>
            <a:off x="2297114" y="361950"/>
            <a:ext cx="75723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kern="0" dirty="0">
                <a:latin typeface="Arial" charset="0"/>
              </a:rPr>
              <a:t>En </a:t>
            </a:r>
            <a:r>
              <a:rPr lang="en-GB" kern="0" dirty="0" err="1">
                <a:latin typeface="Arial" charset="0"/>
              </a:rPr>
              <a:t>eucariotas</a:t>
            </a:r>
            <a:r>
              <a:rPr lang="en-GB" kern="0" dirty="0">
                <a:latin typeface="Arial" charset="0"/>
              </a:rPr>
              <a:t> </a:t>
            </a:r>
            <a:r>
              <a:rPr lang="en-GB" kern="0" dirty="0" err="1">
                <a:latin typeface="Arial" charset="0"/>
              </a:rPr>
              <a:t>puede</a:t>
            </a:r>
            <a:r>
              <a:rPr lang="en-GB" kern="0" dirty="0">
                <a:latin typeface="Arial" charset="0"/>
              </a:rPr>
              <a:t> </a:t>
            </a:r>
            <a:r>
              <a:rPr lang="en-GB" kern="0" dirty="0" err="1">
                <a:latin typeface="Arial" charset="0"/>
              </a:rPr>
              <a:t>observarse</a:t>
            </a:r>
            <a:r>
              <a:rPr lang="en-GB" kern="0" dirty="0">
                <a:latin typeface="Arial" charset="0"/>
              </a:rPr>
              <a:t> un “</a:t>
            </a:r>
            <a:r>
              <a:rPr lang="en-GB" kern="0" dirty="0" err="1">
                <a:latin typeface="Arial" charset="0"/>
              </a:rPr>
              <a:t>mezclado</a:t>
            </a:r>
            <a:r>
              <a:rPr lang="en-GB" kern="0" dirty="0">
                <a:latin typeface="Arial" charset="0"/>
              </a:rPr>
              <a:t> de </a:t>
            </a:r>
            <a:r>
              <a:rPr lang="en-GB" kern="0" dirty="0" err="1">
                <a:latin typeface="Arial" charset="0"/>
              </a:rPr>
              <a:t>exones</a:t>
            </a:r>
            <a:r>
              <a:rPr lang="en-GB" kern="0" dirty="0">
                <a:latin typeface="Arial" charset="0"/>
              </a:rPr>
              <a:t>” </a:t>
            </a:r>
            <a:r>
              <a:rPr lang="en-GB" i="1" kern="0" dirty="0">
                <a:latin typeface="Arial" charset="0"/>
              </a:rPr>
              <a:t>(</a:t>
            </a:r>
            <a:r>
              <a:rPr lang="en-GB" i="1" kern="0" dirty="0" err="1">
                <a:latin typeface="Arial" charset="0"/>
              </a:rPr>
              <a:t>exon</a:t>
            </a:r>
            <a:r>
              <a:rPr lang="en-GB" i="1" kern="0" dirty="0">
                <a:latin typeface="Arial" charset="0"/>
              </a:rPr>
              <a:t> shuffling</a:t>
            </a:r>
            <a:r>
              <a:rPr lang="en-GB" kern="0" dirty="0">
                <a:latin typeface="Arial" charset="0"/>
              </a:rPr>
              <a:t>). </a:t>
            </a:r>
            <a:r>
              <a:rPr lang="en-GB" kern="0" dirty="0" err="1">
                <a:latin typeface="Arial" charset="0"/>
              </a:rPr>
              <a:t>Esto</a:t>
            </a:r>
            <a:r>
              <a:rPr lang="en-GB" kern="0" dirty="0">
                <a:latin typeface="Arial" charset="0"/>
              </a:rPr>
              <a:t> </a:t>
            </a:r>
            <a:r>
              <a:rPr lang="en-GB" kern="0" dirty="0" err="1">
                <a:latin typeface="Arial" charset="0"/>
              </a:rPr>
              <a:t>puede</a:t>
            </a:r>
            <a:r>
              <a:rPr lang="en-GB" kern="0" dirty="0">
                <a:latin typeface="Arial" charset="0"/>
              </a:rPr>
              <a:t> </a:t>
            </a:r>
            <a:r>
              <a:rPr lang="en-GB" kern="0" dirty="0" err="1">
                <a:latin typeface="Arial" charset="0"/>
              </a:rPr>
              <a:t>ocurrir</a:t>
            </a:r>
            <a:r>
              <a:rPr lang="en-GB" kern="0" dirty="0">
                <a:latin typeface="Arial" charset="0"/>
              </a:rPr>
              <a:t> </a:t>
            </a:r>
            <a:r>
              <a:rPr lang="en-GB" kern="0" dirty="0" err="1">
                <a:latin typeface="Arial" charset="0"/>
              </a:rPr>
              <a:t>por</a:t>
            </a:r>
            <a:r>
              <a:rPr lang="en-GB" kern="0" dirty="0">
                <a:latin typeface="Arial" charset="0"/>
              </a:rPr>
              <a:t> </a:t>
            </a:r>
            <a:r>
              <a:rPr lang="en-GB" kern="0" dirty="0" err="1">
                <a:latin typeface="Arial" charset="0"/>
              </a:rPr>
              <a:t>dobles</a:t>
            </a:r>
            <a:r>
              <a:rPr lang="en-GB" kern="0" dirty="0">
                <a:latin typeface="Arial" charset="0"/>
              </a:rPr>
              <a:t> </a:t>
            </a:r>
            <a:r>
              <a:rPr lang="en-GB" kern="0" dirty="0" err="1">
                <a:latin typeface="Arial" charset="0"/>
              </a:rPr>
              <a:t>entrecruzamientos</a:t>
            </a:r>
            <a:r>
              <a:rPr lang="en-GB" kern="0" dirty="0">
                <a:latin typeface="Arial" charset="0"/>
              </a:rPr>
              <a:t> entre </a:t>
            </a:r>
            <a:r>
              <a:rPr lang="en-GB" kern="0" dirty="0" err="1">
                <a:latin typeface="Arial" charset="0"/>
              </a:rPr>
              <a:t>secuencias</a:t>
            </a:r>
            <a:r>
              <a:rPr lang="en-GB" kern="0" dirty="0">
                <a:latin typeface="Arial" charset="0"/>
              </a:rPr>
              <a:t> </a:t>
            </a:r>
            <a:r>
              <a:rPr lang="en-GB" kern="0" dirty="0" err="1">
                <a:latin typeface="Arial" charset="0"/>
              </a:rPr>
              <a:t>repetitivas</a:t>
            </a:r>
            <a:r>
              <a:rPr lang="en-GB" i="1" kern="0" dirty="0">
                <a:latin typeface="Arial" charset="0"/>
              </a:rPr>
              <a:t>.</a:t>
            </a:r>
          </a:p>
          <a:p>
            <a:pPr algn="ctr">
              <a:defRPr/>
            </a:pPr>
            <a:endParaRPr lang="es-AR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>
            <a:extLst>
              <a:ext uri="{FF2B5EF4-FFF2-40B4-BE49-F238E27FC236}">
                <a16:creationId xmlns:a16="http://schemas.microsoft.com/office/drawing/2014/main" id="{1B4E84B4-B5C1-485E-8347-E9E99D639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1238250"/>
            <a:ext cx="9086850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4">
            <a:extLst>
              <a:ext uri="{FF2B5EF4-FFF2-40B4-BE49-F238E27FC236}">
                <a16:creationId xmlns:a16="http://schemas.microsoft.com/office/drawing/2014/main" id="{EB36E777-D484-4B60-972F-8DD52F6E8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1" y="2752725"/>
            <a:ext cx="453707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altLang="es-AR" sz="1400"/>
              <a:t>Dominios similares en proteínas distintas</a:t>
            </a:r>
          </a:p>
          <a:p>
            <a:pPr eaLnBrk="1" hangingPunct="1">
              <a:spcBef>
                <a:spcPct val="50000"/>
              </a:spcBef>
            </a:pPr>
            <a:r>
              <a:rPr lang="es-AR" altLang="es-AR" sz="1400"/>
              <a:t>Construcción de nuevos genes (sin partir de cero): combinación de exones</a:t>
            </a:r>
            <a:endParaRPr lang="es-ES" altLang="es-AR" sz="1400"/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70488B11-013E-4080-AA67-4A6721D665C1}"/>
              </a:ext>
            </a:extLst>
          </p:cNvPr>
          <p:cNvSpPr txBox="1"/>
          <p:nvPr/>
        </p:nvSpPr>
        <p:spPr>
          <a:xfrm>
            <a:off x="2297114" y="361950"/>
            <a:ext cx="757237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kern="0" dirty="0" err="1">
                <a:latin typeface="Arial" charset="0"/>
              </a:rPr>
              <a:t>Así</a:t>
            </a:r>
            <a:r>
              <a:rPr lang="en-GB" kern="0" dirty="0">
                <a:latin typeface="Arial" charset="0"/>
              </a:rPr>
              <a:t>, </a:t>
            </a:r>
            <a:r>
              <a:rPr lang="en-GB" kern="0" dirty="0" err="1">
                <a:latin typeface="Arial" charset="0"/>
              </a:rPr>
              <a:t>las</a:t>
            </a:r>
            <a:r>
              <a:rPr lang="en-GB" kern="0" dirty="0">
                <a:latin typeface="Arial" charset="0"/>
              </a:rPr>
              <a:t> </a:t>
            </a:r>
            <a:r>
              <a:rPr lang="en-GB" kern="0" dirty="0" err="1">
                <a:latin typeface="Arial" charset="0"/>
              </a:rPr>
              <a:t>proteínas</a:t>
            </a:r>
            <a:r>
              <a:rPr lang="en-GB" kern="0" dirty="0">
                <a:latin typeface="Arial" charset="0"/>
              </a:rPr>
              <a:t> </a:t>
            </a:r>
            <a:r>
              <a:rPr lang="en-GB" kern="0" dirty="0" err="1">
                <a:latin typeface="Arial" charset="0"/>
              </a:rPr>
              <a:t>pueden</a:t>
            </a:r>
            <a:r>
              <a:rPr lang="en-GB" kern="0" dirty="0">
                <a:latin typeface="Arial" charset="0"/>
              </a:rPr>
              <a:t> </a:t>
            </a:r>
            <a:r>
              <a:rPr lang="en-GB" kern="0" dirty="0" err="1">
                <a:latin typeface="Arial" charset="0"/>
              </a:rPr>
              <a:t>evolucionar</a:t>
            </a:r>
            <a:r>
              <a:rPr lang="en-GB" kern="0" dirty="0">
                <a:latin typeface="Arial" charset="0"/>
              </a:rPr>
              <a:t> </a:t>
            </a:r>
            <a:r>
              <a:rPr lang="en-GB" kern="0" dirty="0" err="1">
                <a:latin typeface="Arial" charset="0"/>
              </a:rPr>
              <a:t>mediante</a:t>
            </a:r>
            <a:r>
              <a:rPr lang="en-GB" kern="0" dirty="0">
                <a:latin typeface="Arial" charset="0"/>
              </a:rPr>
              <a:t> el </a:t>
            </a:r>
            <a:r>
              <a:rPr lang="en-GB" kern="0" dirty="0" err="1">
                <a:latin typeface="Arial" charset="0"/>
              </a:rPr>
              <a:t>mezclado</a:t>
            </a:r>
            <a:r>
              <a:rPr lang="en-GB" kern="0" dirty="0">
                <a:latin typeface="Arial" charset="0"/>
              </a:rPr>
              <a:t> o la </a:t>
            </a:r>
            <a:r>
              <a:rPr lang="en-GB" kern="0" dirty="0" err="1">
                <a:latin typeface="Arial" charset="0"/>
              </a:rPr>
              <a:t>adquisición</a:t>
            </a:r>
            <a:r>
              <a:rPr lang="en-GB" kern="0" dirty="0">
                <a:latin typeface="Arial" charset="0"/>
              </a:rPr>
              <a:t> de </a:t>
            </a:r>
            <a:r>
              <a:rPr lang="en-GB" b="1" kern="0" dirty="0" err="1">
                <a:latin typeface="Arial" charset="0"/>
              </a:rPr>
              <a:t>dominios</a:t>
            </a:r>
            <a:r>
              <a:rPr lang="en-GB" kern="0" dirty="0">
                <a:latin typeface="Arial" charset="0"/>
              </a:rPr>
              <a:t>, </a:t>
            </a:r>
            <a:r>
              <a:rPr lang="en-GB" kern="0" dirty="0" err="1">
                <a:latin typeface="Arial" charset="0"/>
              </a:rPr>
              <a:t>codificados</a:t>
            </a:r>
            <a:r>
              <a:rPr lang="en-GB" kern="0" dirty="0">
                <a:latin typeface="Arial" charset="0"/>
              </a:rPr>
              <a:t> en </a:t>
            </a:r>
            <a:r>
              <a:rPr lang="en-GB" kern="0" dirty="0" err="1">
                <a:latin typeface="Arial" charset="0"/>
              </a:rPr>
              <a:t>exones</a:t>
            </a:r>
            <a:r>
              <a:rPr lang="en-GB" kern="0" dirty="0">
                <a:latin typeface="Arial" charset="0"/>
              </a:rPr>
              <a:t>. Los </a:t>
            </a:r>
            <a:r>
              <a:rPr lang="en-GB" kern="0" dirty="0" err="1">
                <a:latin typeface="Arial" charset="0"/>
              </a:rPr>
              <a:t>dominios</a:t>
            </a:r>
            <a:r>
              <a:rPr lang="en-GB" kern="0" dirty="0">
                <a:latin typeface="Arial" charset="0"/>
              </a:rPr>
              <a:t> son </a:t>
            </a:r>
            <a:r>
              <a:rPr lang="en-GB" kern="0" dirty="0" err="1">
                <a:latin typeface="Arial" charset="0"/>
              </a:rPr>
              <a:t>regiones</a:t>
            </a:r>
            <a:r>
              <a:rPr lang="en-GB" kern="0" dirty="0">
                <a:latin typeface="Arial" charset="0"/>
              </a:rPr>
              <a:t> de la </a:t>
            </a:r>
            <a:r>
              <a:rPr lang="en-GB" kern="0" dirty="0" err="1">
                <a:latin typeface="Arial" charset="0"/>
              </a:rPr>
              <a:t>proteína</a:t>
            </a:r>
            <a:r>
              <a:rPr lang="en-GB" kern="0" dirty="0">
                <a:latin typeface="Arial" charset="0"/>
              </a:rPr>
              <a:t> </a:t>
            </a:r>
            <a:r>
              <a:rPr lang="en-GB" kern="0" dirty="0" err="1">
                <a:latin typeface="Arial" charset="0"/>
              </a:rPr>
              <a:t>que</a:t>
            </a:r>
            <a:r>
              <a:rPr lang="en-GB" kern="0" dirty="0">
                <a:latin typeface="Arial" charset="0"/>
              </a:rPr>
              <a:t> </a:t>
            </a:r>
            <a:r>
              <a:rPr lang="en-GB" kern="0" dirty="0" err="1">
                <a:latin typeface="Arial" charset="0"/>
              </a:rPr>
              <a:t>poseen</a:t>
            </a:r>
            <a:r>
              <a:rPr lang="en-GB" kern="0" dirty="0">
                <a:latin typeface="Arial" charset="0"/>
              </a:rPr>
              <a:t> </a:t>
            </a:r>
            <a:r>
              <a:rPr lang="en-GB" kern="0" dirty="0" err="1">
                <a:latin typeface="Arial" charset="0"/>
              </a:rPr>
              <a:t>cierta</a:t>
            </a:r>
            <a:r>
              <a:rPr lang="en-GB" kern="0" dirty="0">
                <a:latin typeface="Arial" charset="0"/>
              </a:rPr>
              <a:t> </a:t>
            </a:r>
            <a:r>
              <a:rPr lang="en-GB" kern="0" dirty="0" err="1">
                <a:latin typeface="Arial" charset="0"/>
              </a:rPr>
              <a:t>autonomía</a:t>
            </a:r>
            <a:r>
              <a:rPr lang="en-GB" kern="0" dirty="0">
                <a:latin typeface="Arial" charset="0"/>
              </a:rPr>
              <a:t> en </a:t>
            </a:r>
            <a:r>
              <a:rPr lang="en-GB" kern="0" dirty="0" err="1">
                <a:latin typeface="Arial" charset="0"/>
              </a:rPr>
              <a:t>su</a:t>
            </a:r>
            <a:r>
              <a:rPr lang="en-GB" kern="0" dirty="0">
                <a:latin typeface="Arial" charset="0"/>
              </a:rPr>
              <a:t> </a:t>
            </a:r>
            <a:r>
              <a:rPr lang="en-GB" kern="0" dirty="0" err="1">
                <a:latin typeface="Arial" charset="0"/>
              </a:rPr>
              <a:t>estructura</a:t>
            </a:r>
            <a:r>
              <a:rPr lang="en-GB" kern="0" dirty="0">
                <a:latin typeface="Arial" charset="0"/>
              </a:rPr>
              <a:t> y </a:t>
            </a:r>
            <a:r>
              <a:rPr lang="en-GB" kern="0" dirty="0" err="1">
                <a:latin typeface="Arial" charset="0"/>
              </a:rPr>
              <a:t>función</a:t>
            </a:r>
            <a:r>
              <a:rPr lang="en-GB" kern="0" dirty="0">
                <a:latin typeface="Arial" charset="0"/>
              </a:rPr>
              <a:t>. De </a:t>
            </a:r>
            <a:r>
              <a:rPr lang="en-GB" kern="0" dirty="0" err="1">
                <a:latin typeface="Arial" charset="0"/>
              </a:rPr>
              <a:t>este</a:t>
            </a:r>
            <a:r>
              <a:rPr lang="en-GB" kern="0" dirty="0">
                <a:latin typeface="Arial" charset="0"/>
              </a:rPr>
              <a:t> </a:t>
            </a:r>
            <a:r>
              <a:rPr lang="en-GB" kern="0" dirty="0" err="1">
                <a:latin typeface="Arial" charset="0"/>
              </a:rPr>
              <a:t>modo</a:t>
            </a:r>
            <a:r>
              <a:rPr lang="en-GB" kern="0" dirty="0">
                <a:latin typeface="Arial" charset="0"/>
              </a:rPr>
              <a:t>, la </a:t>
            </a:r>
            <a:r>
              <a:rPr lang="en-GB" kern="0" dirty="0" err="1">
                <a:latin typeface="Arial" charset="0"/>
              </a:rPr>
              <a:t>función</a:t>
            </a:r>
            <a:r>
              <a:rPr lang="en-GB" kern="0" dirty="0">
                <a:latin typeface="Arial" charset="0"/>
              </a:rPr>
              <a:t> de </a:t>
            </a:r>
            <a:r>
              <a:rPr lang="en-GB" kern="0" dirty="0" err="1">
                <a:latin typeface="Arial" charset="0"/>
              </a:rPr>
              <a:t>una</a:t>
            </a:r>
            <a:r>
              <a:rPr lang="en-GB" kern="0" dirty="0">
                <a:latin typeface="Arial" charset="0"/>
              </a:rPr>
              <a:t> </a:t>
            </a:r>
            <a:r>
              <a:rPr lang="en-GB" kern="0" dirty="0" err="1">
                <a:latin typeface="Arial" charset="0"/>
              </a:rPr>
              <a:t>proteína</a:t>
            </a:r>
            <a:r>
              <a:rPr lang="en-GB" kern="0" dirty="0">
                <a:latin typeface="Arial" charset="0"/>
              </a:rPr>
              <a:t> </a:t>
            </a:r>
            <a:r>
              <a:rPr lang="en-GB" kern="0" dirty="0" err="1">
                <a:latin typeface="Arial" charset="0"/>
              </a:rPr>
              <a:t>puede</a:t>
            </a:r>
            <a:r>
              <a:rPr lang="en-GB" kern="0" dirty="0">
                <a:latin typeface="Arial" charset="0"/>
              </a:rPr>
              <a:t> ser el </a:t>
            </a:r>
            <a:r>
              <a:rPr lang="en-GB" kern="0" dirty="0" err="1">
                <a:latin typeface="Arial" charset="0"/>
              </a:rPr>
              <a:t>resultado</a:t>
            </a:r>
            <a:r>
              <a:rPr lang="en-GB" kern="0" dirty="0">
                <a:latin typeface="Arial" charset="0"/>
              </a:rPr>
              <a:t> de </a:t>
            </a:r>
            <a:r>
              <a:rPr lang="en-GB" kern="0" dirty="0" err="1">
                <a:latin typeface="Arial" charset="0"/>
              </a:rPr>
              <a:t>su</a:t>
            </a:r>
            <a:r>
              <a:rPr lang="en-GB" kern="0" dirty="0">
                <a:latin typeface="Arial" charset="0"/>
              </a:rPr>
              <a:t> </a:t>
            </a:r>
            <a:r>
              <a:rPr lang="en-GB" kern="0" dirty="0" err="1">
                <a:latin typeface="Arial" charset="0"/>
              </a:rPr>
              <a:t>combinación</a:t>
            </a:r>
            <a:r>
              <a:rPr lang="en-GB" kern="0" dirty="0">
                <a:latin typeface="Arial" charset="0"/>
              </a:rPr>
              <a:t> de </a:t>
            </a:r>
            <a:r>
              <a:rPr lang="en-GB" kern="0" dirty="0" err="1">
                <a:latin typeface="Arial" charset="0"/>
              </a:rPr>
              <a:t>dominios</a:t>
            </a:r>
            <a:r>
              <a:rPr lang="en-GB" kern="0" dirty="0">
                <a:latin typeface="Arial" charset="0"/>
              </a:rPr>
              <a:t>. </a:t>
            </a:r>
            <a:r>
              <a:rPr lang="en-GB" kern="0" dirty="0" err="1">
                <a:latin typeface="Arial" charset="0"/>
              </a:rPr>
              <a:t>Pueden</a:t>
            </a:r>
            <a:r>
              <a:rPr lang="en-GB" kern="0" dirty="0">
                <a:latin typeface="Arial" charset="0"/>
              </a:rPr>
              <a:t> </a:t>
            </a:r>
            <a:r>
              <a:rPr lang="en-GB" kern="0" dirty="0" err="1">
                <a:latin typeface="Arial" charset="0"/>
              </a:rPr>
              <a:t>observarse</a:t>
            </a:r>
            <a:r>
              <a:rPr lang="en-GB" kern="0" dirty="0">
                <a:latin typeface="Arial" charset="0"/>
              </a:rPr>
              <a:t> </a:t>
            </a:r>
            <a:r>
              <a:rPr lang="en-GB" kern="0" dirty="0" err="1">
                <a:latin typeface="Arial" charset="0"/>
              </a:rPr>
              <a:t>dominios</a:t>
            </a:r>
            <a:r>
              <a:rPr lang="en-GB" kern="0" dirty="0">
                <a:latin typeface="Arial" charset="0"/>
              </a:rPr>
              <a:t> </a:t>
            </a:r>
            <a:r>
              <a:rPr lang="en-GB" kern="0" dirty="0" err="1">
                <a:latin typeface="Arial" charset="0"/>
              </a:rPr>
              <a:t>similares</a:t>
            </a:r>
            <a:r>
              <a:rPr lang="en-GB" kern="0" dirty="0">
                <a:latin typeface="Arial" charset="0"/>
              </a:rPr>
              <a:t> en </a:t>
            </a:r>
            <a:r>
              <a:rPr lang="en-GB" kern="0" dirty="0" err="1">
                <a:latin typeface="Arial" charset="0"/>
              </a:rPr>
              <a:t>proteínas</a:t>
            </a:r>
            <a:r>
              <a:rPr lang="en-GB" kern="0" dirty="0">
                <a:latin typeface="Arial" charset="0"/>
              </a:rPr>
              <a:t> </a:t>
            </a:r>
            <a:r>
              <a:rPr lang="en-GB" kern="0" dirty="0" err="1">
                <a:latin typeface="Arial" charset="0"/>
              </a:rPr>
              <a:t>diferentes</a:t>
            </a:r>
            <a:r>
              <a:rPr lang="en-GB" i="1" kern="0" dirty="0">
                <a:latin typeface="Arial" charset="0"/>
              </a:rPr>
              <a:t>.</a:t>
            </a:r>
          </a:p>
          <a:p>
            <a:pPr algn="ctr">
              <a:defRPr/>
            </a:pPr>
            <a:endParaRPr lang="es-AR" dirty="0"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72154060-4112-41FC-A375-9D11F6685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1" y="1415762"/>
            <a:ext cx="5626100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4 CuadroTexto">
            <a:extLst>
              <a:ext uri="{FF2B5EF4-FFF2-40B4-BE49-F238E27FC236}">
                <a16:creationId xmlns:a16="http://schemas.microsoft.com/office/drawing/2014/main" id="{22E7E520-ED0F-4DA2-9F06-D43F8F725A97}"/>
              </a:ext>
            </a:extLst>
          </p:cNvPr>
          <p:cNvSpPr txBox="1"/>
          <p:nvPr/>
        </p:nvSpPr>
        <p:spPr>
          <a:xfrm>
            <a:off x="2297114" y="361950"/>
            <a:ext cx="75723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kern="0" dirty="0" err="1">
                <a:latin typeface="Arial" charset="0"/>
              </a:rPr>
              <a:t>En</a:t>
            </a:r>
            <a:r>
              <a:rPr lang="en-GB" kern="0" dirty="0">
                <a:latin typeface="Arial" charset="0"/>
              </a:rPr>
              <a:t> </a:t>
            </a:r>
            <a:r>
              <a:rPr lang="en-GB" kern="0" dirty="0" err="1">
                <a:latin typeface="Arial" charset="0"/>
              </a:rPr>
              <a:t>procariotas</a:t>
            </a:r>
            <a:r>
              <a:rPr lang="en-GB" kern="0" dirty="0">
                <a:latin typeface="Arial" charset="0"/>
              </a:rPr>
              <a:t>, </a:t>
            </a:r>
            <a:r>
              <a:rPr lang="en-GB" kern="0" dirty="0" err="1">
                <a:latin typeface="Arial" charset="0"/>
              </a:rPr>
              <a:t>muchos</a:t>
            </a:r>
            <a:r>
              <a:rPr lang="en-GB" kern="0" dirty="0">
                <a:latin typeface="Arial" charset="0"/>
              </a:rPr>
              <a:t> genes </a:t>
            </a:r>
            <a:r>
              <a:rPr lang="en-GB" kern="0" dirty="0" err="1">
                <a:latin typeface="Arial" charset="0"/>
              </a:rPr>
              <a:t>están</a:t>
            </a:r>
            <a:r>
              <a:rPr lang="en-GB" kern="0" dirty="0">
                <a:latin typeface="Arial" charset="0"/>
              </a:rPr>
              <a:t> </a:t>
            </a:r>
            <a:r>
              <a:rPr lang="en-GB" kern="0" dirty="0" err="1">
                <a:latin typeface="Arial" charset="0"/>
              </a:rPr>
              <a:t>agrupados</a:t>
            </a:r>
            <a:r>
              <a:rPr lang="en-GB" kern="0" dirty="0">
                <a:latin typeface="Arial" charset="0"/>
              </a:rPr>
              <a:t> </a:t>
            </a:r>
            <a:r>
              <a:rPr lang="en-GB" kern="0" dirty="0" err="1">
                <a:latin typeface="Arial" charset="0"/>
              </a:rPr>
              <a:t>en</a:t>
            </a:r>
            <a:r>
              <a:rPr lang="en-GB" kern="0" dirty="0">
                <a:latin typeface="Arial" charset="0"/>
              </a:rPr>
              <a:t> </a:t>
            </a:r>
            <a:r>
              <a:rPr lang="en-GB" b="1" kern="0" dirty="0" err="1">
                <a:latin typeface="Arial" charset="0"/>
              </a:rPr>
              <a:t>operones</a:t>
            </a:r>
            <a:endParaRPr lang="en-GB" i="1" kern="0" dirty="0">
              <a:latin typeface="Arial" charset="0"/>
            </a:endParaRPr>
          </a:p>
          <a:p>
            <a:pPr algn="ctr">
              <a:defRPr/>
            </a:pPr>
            <a:endParaRPr lang="es-A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159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47D6355-9360-4D89-96AC-AE340013C50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440" y="554326"/>
            <a:ext cx="485711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AD3BF8-746F-43D9-B0AD-3511E7979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59" y="1474499"/>
            <a:ext cx="532447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994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EA32A60-5C37-4E35-8868-4607A4D84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647" y="1790700"/>
            <a:ext cx="443547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CuadroTexto">
            <a:extLst>
              <a:ext uri="{FF2B5EF4-FFF2-40B4-BE49-F238E27FC236}">
                <a16:creationId xmlns:a16="http://schemas.microsoft.com/office/drawing/2014/main" id="{33D2FEFB-6307-4FA8-96E7-42EFB6205FFB}"/>
              </a:ext>
            </a:extLst>
          </p:cNvPr>
          <p:cNvSpPr txBox="1"/>
          <p:nvPr/>
        </p:nvSpPr>
        <p:spPr>
          <a:xfrm>
            <a:off x="2338672" y="361950"/>
            <a:ext cx="7572375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kern="0" dirty="0">
                <a:latin typeface="Arial" charset="0"/>
              </a:rPr>
              <a:t>En </a:t>
            </a:r>
            <a:r>
              <a:rPr lang="en-GB" kern="0" dirty="0" err="1">
                <a:latin typeface="Arial" charset="0"/>
              </a:rPr>
              <a:t>linajes</a:t>
            </a:r>
            <a:r>
              <a:rPr lang="en-GB" kern="0" dirty="0">
                <a:latin typeface="Arial" charset="0"/>
              </a:rPr>
              <a:t> </a:t>
            </a:r>
            <a:r>
              <a:rPr lang="en-GB" kern="0" dirty="0" err="1">
                <a:latin typeface="Arial" charset="0"/>
              </a:rPr>
              <a:t>relacionados</a:t>
            </a:r>
            <a:r>
              <a:rPr lang="en-GB" kern="0" dirty="0">
                <a:latin typeface="Arial" charset="0"/>
              </a:rPr>
              <a:t> se </a:t>
            </a:r>
            <a:r>
              <a:rPr lang="en-GB" kern="0" dirty="0" err="1">
                <a:latin typeface="Arial" charset="0"/>
              </a:rPr>
              <a:t>puede</a:t>
            </a:r>
            <a:r>
              <a:rPr lang="en-GB" kern="0" dirty="0">
                <a:latin typeface="Arial" charset="0"/>
              </a:rPr>
              <a:t> </a:t>
            </a:r>
            <a:r>
              <a:rPr lang="en-GB" kern="0" dirty="0" err="1">
                <a:latin typeface="Arial" charset="0"/>
              </a:rPr>
              <a:t>observar</a:t>
            </a:r>
            <a:r>
              <a:rPr lang="en-GB" kern="0" dirty="0">
                <a:latin typeface="Arial" charset="0"/>
              </a:rPr>
              <a:t> un </a:t>
            </a:r>
            <a:r>
              <a:rPr lang="en-GB" kern="0" dirty="0" err="1">
                <a:latin typeface="Arial" charset="0"/>
              </a:rPr>
              <a:t>ordenamiento</a:t>
            </a:r>
            <a:r>
              <a:rPr lang="en-GB" kern="0" dirty="0">
                <a:latin typeface="Arial" charset="0"/>
              </a:rPr>
              <a:t> similar de los genes a lo largo del </a:t>
            </a:r>
            <a:r>
              <a:rPr lang="en-GB" kern="0" dirty="0" err="1">
                <a:latin typeface="Arial" charset="0"/>
              </a:rPr>
              <a:t>cromosoma</a:t>
            </a:r>
            <a:r>
              <a:rPr lang="en-GB" kern="0" dirty="0">
                <a:latin typeface="Arial" charset="0"/>
              </a:rPr>
              <a:t>, lo </a:t>
            </a:r>
            <a:r>
              <a:rPr lang="en-GB" kern="0" dirty="0" err="1">
                <a:latin typeface="Arial" charset="0"/>
              </a:rPr>
              <a:t>cual</a:t>
            </a:r>
            <a:r>
              <a:rPr lang="en-GB" kern="0" dirty="0">
                <a:latin typeface="Arial" charset="0"/>
              </a:rPr>
              <a:t> se </a:t>
            </a:r>
            <a:r>
              <a:rPr lang="en-GB" kern="0" dirty="0" err="1">
                <a:latin typeface="Arial" charset="0"/>
              </a:rPr>
              <a:t>conoce</a:t>
            </a:r>
            <a:r>
              <a:rPr lang="en-GB" kern="0" dirty="0">
                <a:latin typeface="Arial" charset="0"/>
              </a:rPr>
              <a:t> </a:t>
            </a:r>
            <a:r>
              <a:rPr lang="en-GB" kern="0" dirty="0" err="1">
                <a:latin typeface="Arial" charset="0"/>
              </a:rPr>
              <a:t>como</a:t>
            </a:r>
            <a:r>
              <a:rPr lang="en-GB" kern="0" dirty="0">
                <a:latin typeface="Arial" charset="0"/>
              </a:rPr>
              <a:t> </a:t>
            </a:r>
            <a:r>
              <a:rPr lang="en-GB" b="1" kern="0" dirty="0" err="1">
                <a:latin typeface="Arial" charset="0"/>
              </a:rPr>
              <a:t>sintenia</a:t>
            </a:r>
            <a:r>
              <a:rPr lang="en-GB" kern="0" dirty="0">
                <a:latin typeface="Arial" charset="0"/>
              </a:rPr>
              <a:t>. </a:t>
            </a:r>
            <a:r>
              <a:rPr lang="en-GB" kern="0" dirty="0" err="1">
                <a:latin typeface="Arial" charset="0"/>
              </a:rPr>
              <a:t>Más</a:t>
            </a:r>
            <a:r>
              <a:rPr lang="en-GB" kern="0" dirty="0">
                <a:latin typeface="Arial" charset="0"/>
              </a:rPr>
              <a:t> </a:t>
            </a:r>
            <a:r>
              <a:rPr lang="en-GB" kern="0" dirty="0" err="1">
                <a:latin typeface="Arial" charset="0"/>
              </a:rPr>
              <a:t>allá</a:t>
            </a:r>
            <a:r>
              <a:rPr lang="en-GB" kern="0" dirty="0">
                <a:latin typeface="Arial" charset="0"/>
              </a:rPr>
              <a:t> de la </a:t>
            </a:r>
            <a:r>
              <a:rPr lang="en-GB" b="1" kern="0" dirty="0" err="1">
                <a:latin typeface="Arial" charset="0"/>
              </a:rPr>
              <a:t>homología</a:t>
            </a:r>
            <a:r>
              <a:rPr lang="en-GB" b="1" kern="0" dirty="0">
                <a:latin typeface="Arial" charset="0"/>
              </a:rPr>
              <a:t> de </a:t>
            </a:r>
            <a:r>
              <a:rPr lang="en-GB" b="1" kern="0" dirty="0" err="1">
                <a:latin typeface="Arial" charset="0"/>
              </a:rPr>
              <a:t>secuencias</a:t>
            </a:r>
            <a:r>
              <a:rPr lang="en-GB" kern="0" dirty="0">
                <a:latin typeface="Arial" charset="0"/>
              </a:rPr>
              <a:t>, la </a:t>
            </a:r>
            <a:r>
              <a:rPr lang="en-GB" kern="0" dirty="0" err="1">
                <a:latin typeface="Arial" charset="0"/>
              </a:rPr>
              <a:t>sintenia</a:t>
            </a:r>
            <a:r>
              <a:rPr lang="en-GB" kern="0" dirty="0">
                <a:latin typeface="Arial" charset="0"/>
              </a:rPr>
              <a:t> </a:t>
            </a:r>
            <a:r>
              <a:rPr lang="en-GB" kern="0" dirty="0" err="1">
                <a:latin typeface="Arial" charset="0"/>
              </a:rPr>
              <a:t>es</a:t>
            </a:r>
            <a:r>
              <a:rPr lang="en-GB" kern="0" dirty="0">
                <a:latin typeface="Arial" charset="0"/>
              </a:rPr>
              <a:t> un </a:t>
            </a:r>
            <a:r>
              <a:rPr lang="en-GB" kern="0" dirty="0" err="1">
                <a:latin typeface="Arial" charset="0"/>
              </a:rPr>
              <a:t>indicador</a:t>
            </a:r>
            <a:r>
              <a:rPr lang="en-GB" kern="0" dirty="0">
                <a:latin typeface="Arial" charset="0"/>
              </a:rPr>
              <a:t> de </a:t>
            </a:r>
            <a:r>
              <a:rPr lang="en-GB" kern="0" dirty="0" err="1">
                <a:latin typeface="Arial" charset="0"/>
              </a:rPr>
              <a:t>las</a:t>
            </a:r>
            <a:r>
              <a:rPr lang="en-GB" kern="0" dirty="0">
                <a:latin typeface="Arial" charset="0"/>
              </a:rPr>
              <a:t> </a:t>
            </a:r>
            <a:r>
              <a:rPr lang="en-GB" kern="0" dirty="0" err="1">
                <a:latin typeface="Arial" charset="0"/>
              </a:rPr>
              <a:t>relaciones</a:t>
            </a:r>
            <a:r>
              <a:rPr lang="en-GB" kern="0" dirty="0">
                <a:latin typeface="Arial" charset="0"/>
              </a:rPr>
              <a:t> </a:t>
            </a:r>
            <a:r>
              <a:rPr lang="en-GB" kern="0" dirty="0" err="1">
                <a:latin typeface="Arial" charset="0"/>
              </a:rPr>
              <a:t>evolutivas</a:t>
            </a:r>
            <a:r>
              <a:rPr lang="en-GB" kern="0" dirty="0">
                <a:latin typeface="Arial" charset="0"/>
              </a:rPr>
              <a:t> entre </a:t>
            </a:r>
            <a:r>
              <a:rPr lang="en-GB" kern="0" dirty="0" err="1">
                <a:latin typeface="Arial" charset="0"/>
              </a:rPr>
              <a:t>especies</a:t>
            </a:r>
            <a:r>
              <a:rPr lang="en-GB" kern="0" dirty="0">
                <a:latin typeface="Arial" charset="0"/>
              </a:rPr>
              <a:t>.</a:t>
            </a:r>
          </a:p>
          <a:p>
            <a:pPr algn="ctr">
              <a:defRPr/>
            </a:pPr>
            <a:endParaRPr lang="es-A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259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tapas de la transcripción (artículo) | Khan Academy">
            <a:extLst>
              <a:ext uri="{FF2B5EF4-FFF2-40B4-BE49-F238E27FC236}">
                <a16:creationId xmlns:a16="http://schemas.microsoft.com/office/drawing/2014/main" id="{CFAF2870-EF05-4D88-8537-3BD79CF9C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654" y="209799"/>
            <a:ext cx="6982691" cy="311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Tema 10">
            <a:extLst>
              <a:ext uri="{FF2B5EF4-FFF2-40B4-BE49-F238E27FC236}">
                <a16:creationId xmlns:a16="http://schemas.microsoft.com/office/drawing/2014/main" id="{5DB716DC-F914-41CE-B3AF-2AB685B5F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582" y="3532358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625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ranscripcion diapositivas">
            <a:extLst>
              <a:ext uri="{FF2B5EF4-FFF2-40B4-BE49-F238E27FC236}">
                <a16:creationId xmlns:a16="http://schemas.microsoft.com/office/drawing/2014/main" id="{D41129DD-09E7-44CE-B005-9A4FDE1B0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828675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702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22%20Chromosome">
            <a:extLst>
              <a:ext uri="{FF2B5EF4-FFF2-40B4-BE49-F238E27FC236}">
                <a16:creationId xmlns:a16="http://schemas.microsoft.com/office/drawing/2014/main" id="{59237433-3CEC-47ED-A361-57AF0F62C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422275"/>
            <a:ext cx="8572500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35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F93DEA91-8E35-4BE1-AB85-DB5AD0530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54"/>
          <a:stretch/>
        </p:blipFill>
        <p:spPr bwMode="auto">
          <a:xfrm>
            <a:off x="2490354" y="1655619"/>
            <a:ext cx="693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486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tructura Genética de los Organismos">
            <a:extLst>
              <a:ext uri="{FF2B5EF4-FFF2-40B4-BE49-F238E27FC236}">
                <a16:creationId xmlns:a16="http://schemas.microsoft.com/office/drawing/2014/main" id="{58575A82-B579-41DA-BC95-07BBB666C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91" y="776550"/>
            <a:ext cx="7065818" cy="53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667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>
            <a:extLst>
              <a:ext uri="{FF2B5EF4-FFF2-40B4-BE49-F238E27FC236}">
                <a16:creationId xmlns:a16="http://schemas.microsoft.com/office/drawing/2014/main" id="{626F472B-C62D-4EE7-AFBA-E384E9184CFF}"/>
              </a:ext>
            </a:extLst>
          </p:cNvPr>
          <p:cNvSpPr/>
          <p:nvPr/>
        </p:nvSpPr>
        <p:spPr bwMode="auto">
          <a:xfrm>
            <a:off x="5162118" y="0"/>
            <a:ext cx="714375" cy="6500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E9EB33-D319-4EAE-8339-74A116CFF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532" y="1196209"/>
            <a:ext cx="3923435" cy="4855736"/>
          </a:xfrm>
          <a:prstGeom prst="rect">
            <a:avLst/>
          </a:prstGeom>
        </p:spPr>
      </p:pic>
      <p:pic>
        <p:nvPicPr>
          <p:cNvPr id="10" name="Picture 2" descr="Genética de 2º de bachillerato. Cosas de Ciencias. Isabel Etayo ...">
            <a:extLst>
              <a:ext uri="{FF2B5EF4-FFF2-40B4-BE49-F238E27FC236}">
                <a16:creationId xmlns:a16="http://schemas.microsoft.com/office/drawing/2014/main" id="{FF84B7BF-B206-4DE4-A7FB-D8F16A3B1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734" y="964575"/>
            <a:ext cx="3769734" cy="492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476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hsweb.lr.k12.nj.us/psidelsky/FruitFlyStudy%20Guide_files/image002.jpg">
            <a:extLst>
              <a:ext uri="{FF2B5EF4-FFF2-40B4-BE49-F238E27FC236}">
                <a16:creationId xmlns:a16="http://schemas.microsoft.com/office/drawing/2014/main" id="{19ABCDBA-F101-4FB4-9A0A-B2A5CDDD2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950" y="244186"/>
            <a:ext cx="5143500" cy="61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13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dición de genoma - Wikipedia, la enciclopedia libre">
            <a:extLst>
              <a:ext uri="{FF2B5EF4-FFF2-40B4-BE49-F238E27FC236}">
                <a16:creationId xmlns:a16="http://schemas.microsoft.com/office/drawing/2014/main" id="{CAA379F0-C840-4CE1-847E-7F83CC318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2" y="439741"/>
            <a:ext cx="9566275" cy="569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022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o 30">
            <a:extLst>
              <a:ext uri="{FF2B5EF4-FFF2-40B4-BE49-F238E27FC236}">
                <a16:creationId xmlns:a16="http://schemas.microsoft.com/office/drawing/2014/main" id="{4E7F0AE3-4AA1-4BDF-B8F5-0133FA496D87}"/>
              </a:ext>
            </a:extLst>
          </p:cNvPr>
          <p:cNvGrpSpPr/>
          <p:nvPr/>
        </p:nvGrpSpPr>
        <p:grpSpPr>
          <a:xfrm>
            <a:off x="2864075" y="1563916"/>
            <a:ext cx="6492875" cy="6629400"/>
            <a:chOff x="1325563" y="228600"/>
            <a:chExt cx="6492875" cy="6629400"/>
          </a:xfrm>
        </p:grpSpPr>
        <p:pic>
          <p:nvPicPr>
            <p:cNvPr id="3" name="Picture 31">
              <a:extLst>
                <a:ext uri="{FF2B5EF4-FFF2-40B4-BE49-F238E27FC236}">
                  <a16:creationId xmlns:a16="http://schemas.microsoft.com/office/drawing/2014/main" id="{C2D86E4C-7EBD-4A3D-873B-C11E0EBFB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5563" y="228600"/>
              <a:ext cx="6492875" cy="640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6C883F10-8955-47D5-8E25-81C7EC8279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6800" y="522288"/>
              <a:ext cx="636588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s-AR" sz="1400" b="1" dirty="0"/>
                <a:t>ADN</a:t>
              </a:r>
            </a:p>
          </p:txBody>
        </p:sp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7AC9ECB4-71F2-4BC4-B657-4D99E71288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6300" y="1666876"/>
              <a:ext cx="18002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s-AR" sz="1400" b="1" dirty="0" err="1"/>
                <a:t>Dirección</a:t>
              </a:r>
              <a:r>
                <a:rPr lang="en-US" altLang="es-AR" sz="1400" b="1" dirty="0"/>
                <a:t> de la</a:t>
              </a:r>
              <a:br>
                <a:rPr lang="en-US" altLang="es-AR" sz="1400" b="1" dirty="0"/>
              </a:br>
              <a:r>
                <a:rPr lang="en-US" altLang="es-AR" sz="1400" b="1" dirty="0"/>
                <a:t> </a:t>
              </a:r>
              <a:r>
                <a:rPr lang="en-US" altLang="es-AR" sz="1400" b="1" dirty="0" err="1"/>
                <a:t>transcripción</a:t>
              </a:r>
              <a:endParaRPr lang="en-US" altLang="es-AR" sz="1400" b="1" dirty="0"/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A1C4925F-3E16-49F2-8EA8-AF0860DAB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1950" y="636588"/>
              <a:ext cx="178435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s-AR" sz="1400" b="1" dirty="0"/>
                <a:t>ARN </a:t>
              </a:r>
              <a:r>
                <a:rPr lang="en-US" altLang="es-AR" sz="1400" b="1" dirty="0" err="1"/>
                <a:t>transcripto</a:t>
              </a:r>
              <a:endParaRPr lang="en-US" altLang="es-AR" sz="1400" b="1" dirty="0"/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EEA0229B-9A59-4B39-8D77-ABB10F18B4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3667" y="2171179"/>
              <a:ext cx="2084388" cy="27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s-AR" sz="1400" b="1" dirty="0"/>
                <a:t>Unidad</a:t>
              </a:r>
              <a:br>
                <a:rPr lang="en-US" altLang="es-AR" sz="1400" b="1" dirty="0"/>
              </a:br>
              <a:r>
                <a:rPr lang="en-US" altLang="es-AR" sz="1400" b="1" dirty="0"/>
                <a:t> </a:t>
              </a:r>
              <a:r>
                <a:rPr lang="en-US" altLang="es-AR" sz="1400" b="1" dirty="0" err="1"/>
                <a:t>transcripcional</a:t>
              </a:r>
              <a:endParaRPr lang="en-US" altLang="es-AR" sz="1400" b="1" dirty="0"/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8DF4BD7B-28A1-41BC-8E2F-41FAB9FEEC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9725" y="3508375"/>
              <a:ext cx="636588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s-AR" sz="1700" b="1"/>
                <a:t>DNA</a:t>
              </a:r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AF2B4409-41EC-41FD-AAF5-D778C31C2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3938" y="4076700"/>
              <a:ext cx="500062" cy="2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s-AR" sz="1700" b="1"/>
                <a:t>18S</a:t>
              </a:r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49857EEC-0389-4A1D-871B-0004FA8FE5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0563" y="4076700"/>
              <a:ext cx="500062" cy="2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s-AR" sz="1700" b="1"/>
                <a:t>5.8S</a:t>
              </a: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64552764-63A8-4514-9BF9-8F8310795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4076700"/>
              <a:ext cx="500063" cy="2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s-AR" sz="1700" b="1"/>
                <a:t>28S</a:t>
              </a:r>
            </a:p>
          </p:txBody>
        </p:sp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C21511B0-FC91-44B9-8A05-7EFEDBDCF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5875" y="4724400"/>
              <a:ext cx="652463" cy="2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s-AR" sz="1700" b="1"/>
                <a:t>rRNA</a:t>
              </a:r>
            </a:p>
          </p:txBody>
        </p:sp>
        <p:sp>
          <p:nvSpPr>
            <p:cNvPr id="13" name="AutoShape 13">
              <a:extLst>
                <a:ext uri="{FF2B5EF4-FFF2-40B4-BE49-F238E27FC236}">
                  <a16:creationId xmlns:a16="http://schemas.microsoft.com/office/drawing/2014/main" id="{7312720D-7588-4670-B974-06473CEC0BE5}"/>
                </a:ext>
              </a:extLst>
            </p:cNvPr>
            <p:cNvSpPr>
              <a:spLocks/>
            </p:cNvSpPr>
            <p:nvPr/>
          </p:nvSpPr>
          <p:spPr bwMode="auto">
            <a:xfrm rot="17292745">
              <a:off x="3690938" y="1611312"/>
              <a:ext cx="223838" cy="385763"/>
            </a:xfrm>
            <a:prstGeom prst="leftBrace">
              <a:avLst>
                <a:gd name="adj1" fmla="val 14362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AR"/>
            </a:p>
          </p:txBody>
        </p:sp>
        <p:sp>
          <p:nvSpPr>
            <p:cNvPr id="14" name="AutoShape 14">
              <a:extLst>
                <a:ext uri="{FF2B5EF4-FFF2-40B4-BE49-F238E27FC236}">
                  <a16:creationId xmlns:a16="http://schemas.microsoft.com/office/drawing/2014/main" id="{4D2D046A-8574-4AE7-BD27-E9A59692D9E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2625725" y="2800351"/>
              <a:ext cx="192087" cy="1020762"/>
            </a:xfrm>
            <a:prstGeom prst="rightBrace">
              <a:avLst>
                <a:gd name="adj1" fmla="val 44284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AR"/>
            </a:p>
          </p:txBody>
        </p:sp>
        <p:sp>
          <p:nvSpPr>
            <p:cNvPr id="15" name="AutoShape 15">
              <a:extLst>
                <a:ext uri="{FF2B5EF4-FFF2-40B4-BE49-F238E27FC236}">
                  <a16:creationId xmlns:a16="http://schemas.microsoft.com/office/drawing/2014/main" id="{D6150A92-B60F-40C9-ABA3-A68E99BF7F6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864894" y="1608931"/>
              <a:ext cx="215900" cy="3386138"/>
            </a:xfrm>
            <a:prstGeom prst="rightBrace">
              <a:avLst>
                <a:gd name="adj1" fmla="val 130118"/>
                <a:gd name="adj2" fmla="val 49222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AR"/>
            </a:p>
          </p:txBody>
        </p:sp>
        <p:sp>
          <p:nvSpPr>
            <p:cNvPr id="16" name="AutoShape 16">
              <a:extLst>
                <a:ext uri="{FF2B5EF4-FFF2-40B4-BE49-F238E27FC236}">
                  <a16:creationId xmlns:a16="http://schemas.microsoft.com/office/drawing/2014/main" id="{FE3ED8DC-61B2-4049-8A5B-B2462C50B9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714081" y="1150144"/>
              <a:ext cx="204788" cy="1714500"/>
            </a:xfrm>
            <a:prstGeom prst="rightBrace">
              <a:avLst>
                <a:gd name="adj1" fmla="val 69767"/>
                <a:gd name="adj2" fmla="val 42454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AR"/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31556696-7263-4753-9BD3-EAB623832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8038" y="6021388"/>
              <a:ext cx="500062" cy="233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s-AR" sz="1700" b="1"/>
                <a:t>18S</a:t>
              </a:r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5FE62D74-5690-4D71-97A2-30C10517E0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4525" y="5449888"/>
              <a:ext cx="500063" cy="233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s-AR" sz="1700" b="1"/>
                <a:t>5.8S</a:t>
              </a:r>
            </a:p>
          </p:txBody>
        </p:sp>
        <p:sp>
          <p:nvSpPr>
            <p:cNvPr id="19" name="Text Box 19">
              <a:extLst>
                <a:ext uri="{FF2B5EF4-FFF2-40B4-BE49-F238E27FC236}">
                  <a16:creationId xmlns:a16="http://schemas.microsoft.com/office/drawing/2014/main" id="{9B56402A-309D-4829-A051-6E1B53F892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9950" y="5202238"/>
              <a:ext cx="500063" cy="233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s-AR" sz="1700" b="1"/>
                <a:t>28S</a:t>
              </a:r>
            </a:p>
          </p:txBody>
        </p:sp>
        <p:sp>
          <p:nvSpPr>
            <p:cNvPr id="23" name="Line 23">
              <a:extLst>
                <a:ext uri="{FF2B5EF4-FFF2-40B4-BE49-F238E27FC236}">
                  <a16:creationId xmlns:a16="http://schemas.microsoft.com/office/drawing/2014/main" id="{9AE5FE39-D2FD-405E-AE18-FE98E43F91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5400" y="6092825"/>
              <a:ext cx="288925" cy="41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25CDF692-E4AA-40F4-A44E-E2B04EB8A6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3975" y="5326063"/>
              <a:ext cx="273050" cy="1127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9DE63A10-77C9-404A-8D0C-2C14CD4809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76825" y="5589588"/>
              <a:ext cx="574675" cy="1698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6" name="Line 26">
              <a:extLst>
                <a:ext uri="{FF2B5EF4-FFF2-40B4-BE49-F238E27FC236}">
                  <a16:creationId xmlns:a16="http://schemas.microsoft.com/office/drawing/2014/main" id="{70DE273C-F2D2-44C3-A488-7505EFEF02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4700" y="1793875"/>
              <a:ext cx="381000" cy="155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263BA275-E115-403B-8B3B-98C7F5B89C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4075" y="908050"/>
              <a:ext cx="307975" cy="2476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8" name="Line 28">
              <a:extLst>
                <a:ext uri="{FF2B5EF4-FFF2-40B4-BE49-F238E27FC236}">
                  <a16:creationId xmlns:a16="http://schemas.microsoft.com/office/drawing/2014/main" id="{FF855375-84BE-4D3E-AF24-E93841D8DD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7900" y="965200"/>
              <a:ext cx="168275" cy="51911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9" name="Line 29">
              <a:extLst>
                <a:ext uri="{FF2B5EF4-FFF2-40B4-BE49-F238E27FC236}">
                  <a16:creationId xmlns:a16="http://schemas.microsoft.com/office/drawing/2014/main" id="{955F2831-F931-4F91-8ACE-D29AF0932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6175" y="962025"/>
              <a:ext cx="1344613" cy="37941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30" name="Text Box 30">
              <a:extLst>
                <a:ext uri="{FF2B5EF4-FFF2-40B4-BE49-F238E27FC236}">
                  <a16:creationId xmlns:a16="http://schemas.microsoft.com/office/drawing/2014/main" id="{0681FA72-BFE6-4C77-ACBA-E88197FD9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8600" y="6381750"/>
              <a:ext cx="5122863" cy="476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endParaRPr lang="en-US" altLang="es-AR" sz="1700" b="1">
                <a:solidFill>
                  <a:srgbClr val="CC0066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lang="en-US" altLang="es-AR" sz="1700" b="1">
                  <a:solidFill>
                    <a:srgbClr val="CC0066"/>
                  </a:solidFill>
                </a:rPr>
                <a:t>5S rRNA</a:t>
              </a:r>
              <a:r>
                <a:rPr lang="en-US" altLang="es-AR" sz="1700" b="1"/>
                <a:t> gene: different transcriptional unit (not shown)</a:t>
              </a:r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7D5E3338-5AAD-49B6-AB13-B541767C94D5}"/>
              </a:ext>
            </a:extLst>
          </p:cNvPr>
          <p:cNvSpPr/>
          <p:nvPr/>
        </p:nvSpPr>
        <p:spPr>
          <a:xfrm>
            <a:off x="2864075" y="4203207"/>
            <a:ext cx="6904037" cy="4169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id="{E1A228C8-F17C-4B57-88B6-3A936386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299" y="3322073"/>
            <a:ext cx="2084388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s-AR" sz="1400" b="1" dirty="0" err="1"/>
              <a:t>Región</a:t>
            </a:r>
            <a:r>
              <a:rPr lang="en-US" altLang="es-AR" sz="1400" b="1" dirty="0"/>
              <a:t> </a:t>
            </a:r>
            <a:br>
              <a:rPr lang="en-US" altLang="es-AR" sz="1400" b="1" dirty="0"/>
            </a:br>
            <a:r>
              <a:rPr lang="en-US" altLang="es-AR" sz="1400" b="1" dirty="0" err="1"/>
              <a:t>intergénica</a:t>
            </a:r>
            <a:endParaRPr lang="en-US" altLang="es-AR" sz="1400" b="1" dirty="0"/>
          </a:p>
        </p:txBody>
      </p:sp>
    </p:spTree>
    <p:extLst>
      <p:ext uri="{BB962C8B-B14F-4D97-AF65-F5344CB8AC3E}">
        <p14:creationId xmlns:p14="http://schemas.microsoft.com/office/powerpoint/2010/main" val="866567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el ADN a las proteínas. - ppt descargar">
            <a:extLst>
              <a:ext uri="{FF2B5EF4-FFF2-40B4-BE49-F238E27FC236}">
                <a16:creationId xmlns:a16="http://schemas.microsoft.com/office/drawing/2014/main" id="{4EA7F779-074A-4507-91F0-66890702A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5128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235</Words>
  <Application>Microsoft Office PowerPoint</Application>
  <PresentationFormat>Panorámica</PresentationFormat>
  <Paragraphs>24</Paragraphs>
  <Slides>17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Adobe Photoshop Image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Win10 1909</dc:creator>
  <cp:lastModifiedBy>Win10 1909</cp:lastModifiedBy>
  <cp:revision>11</cp:revision>
  <dcterms:created xsi:type="dcterms:W3CDTF">2020-08-02T20:40:22Z</dcterms:created>
  <dcterms:modified xsi:type="dcterms:W3CDTF">2020-08-02T21:44:27Z</dcterms:modified>
</cp:coreProperties>
</file>