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3" r:id="rId16"/>
    <p:sldId id="274" r:id="rId17"/>
    <p:sldId id="269" r:id="rId18"/>
    <p:sldId id="270" r:id="rId19"/>
    <p:sldId id="275" r:id="rId20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758F4B3-A154-4CB0-A106-12A7EE73F8EE}" type="datetimeFigureOut">
              <a:rPr lang="es-AR" smtClean="0"/>
              <a:pPr/>
              <a:t>14/05/2018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C2DE6E0-5DF9-4C04-95C5-32BA41D06FF0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Aprender a cooperar. Trabajo en grupo y en equipo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Enfoques y estrategias para la mejora de la docencia universitaria</a:t>
            </a:r>
            <a:endParaRPr lang="es-A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Condiciones para el trabajo colaborativo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Reflexión y autorreflexión de equipo: tiempo para reflexionar conjuntamente, tomar decisiones de ayuda y mejora. Aprender a cooperar, a conocerse mejor a uno mismo y a los otros como aprendices de equipo.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03865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Restricciones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Cultura académica dominante centrada en la concepción de la enseñanza como la transmisión de conocimiento monopolizada por el profesor.</a:t>
            </a:r>
          </a:p>
          <a:p>
            <a:r>
              <a:rPr lang="es-ES" dirty="0" smtClean="0"/>
              <a:t>Resultados no inmediatos: no todo funciona la primera vez. Ciclos de mejora, reflexión sobre las prácticas y ajustes.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140010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Restricciones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Físicas: mobiliario de las aulas.</a:t>
            </a:r>
          </a:p>
          <a:p>
            <a:r>
              <a:rPr lang="es-ES" dirty="0" smtClean="0"/>
              <a:t>Geográficas: dificultades para contar con el tiempo que requiere el trabajo en equipo.</a:t>
            </a:r>
          </a:p>
          <a:p>
            <a:r>
              <a:rPr lang="es-ES" dirty="0" smtClean="0"/>
              <a:t>Bajo aprovechamiento de recursos </a:t>
            </a:r>
            <a:r>
              <a:rPr lang="es-ES" dirty="0" err="1" smtClean="0"/>
              <a:t>on</a:t>
            </a:r>
            <a:r>
              <a:rPr lang="es-ES" dirty="0" smtClean="0"/>
              <a:t> line que posibilitan el trabajo colaborativo. </a:t>
            </a:r>
          </a:p>
        </p:txBody>
      </p:sp>
    </p:spTree>
    <p:extLst>
      <p:ext uri="{BB962C8B-B14F-4D97-AF65-F5344CB8AC3E}">
        <p14:creationId xmlns:p14="http://schemas.microsoft.com/office/powerpoint/2010/main" xmlns="" val="3640757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Modalidades del trabajo cooperativo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Aprendizaje cooperativo informal: objetivo de trabajo en forma temporal durante una clase o parte de ella.</a:t>
            </a:r>
          </a:p>
          <a:p>
            <a:r>
              <a:rPr lang="es-ES" dirty="0" smtClean="0"/>
              <a:t>Consignas claras y producto concreto factible de alcanzar en el tiempo disponible. </a:t>
            </a:r>
          </a:p>
          <a:p>
            <a:r>
              <a:rPr lang="es-ES" dirty="0" smtClean="0"/>
              <a:t>Se pueden combinar tareas individuales, en parejas y luego en grupos.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04565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Modalidades de trabajo cooperativo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Proyectos de mediano y largo plazo: abordar distintos subtemas de un mismo tema. Indagaciones en grupos con un plan de trabajo acordado. Importancia de organizar, monitorear, distribuir tareas y responsabilidades para asegurar la interdependencia positiva. Puesta en común de resultados en dinámicas que emulen congresos u otros eventos.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35153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Actividades para el trabajo colaborativo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Diálogo: piensa, forma una pareja y comenta.</a:t>
            </a:r>
          </a:p>
          <a:p>
            <a:r>
              <a:rPr lang="es-AR" dirty="0" smtClean="0"/>
              <a:t>Enseñanza recíproca: toma de apuntes en pareja.</a:t>
            </a:r>
          </a:p>
          <a:p>
            <a:r>
              <a:rPr lang="es-AR" dirty="0" smtClean="0"/>
              <a:t>Resolución de problemas: investigación en grupo.</a:t>
            </a:r>
          </a:p>
          <a:p>
            <a:r>
              <a:rPr lang="es-AR" dirty="0" smtClean="0"/>
              <a:t>Organización gráfica: redes de palabras.</a:t>
            </a:r>
          </a:p>
          <a:p>
            <a:r>
              <a:rPr lang="es-AR" dirty="0" smtClean="0"/>
              <a:t>La escritura: escritura colaborativa.</a:t>
            </a:r>
            <a:endParaRPr lang="es-A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Rol docente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dirty="0" smtClean="0"/>
              <a:t>Ir por los grupos asegurándome que se cumple la </a:t>
            </a:r>
            <a:r>
              <a:rPr lang="es-AR" dirty="0" smtClean="0"/>
              <a:t>tarea. </a:t>
            </a:r>
          </a:p>
          <a:p>
            <a:r>
              <a:rPr lang="es-AR" dirty="0" smtClean="0"/>
              <a:t>Asegurarme </a:t>
            </a:r>
            <a:r>
              <a:rPr lang="es-AR" dirty="0" smtClean="0"/>
              <a:t>que estén trabajando en conjunto. </a:t>
            </a:r>
            <a:endParaRPr lang="es-AR" dirty="0" smtClean="0"/>
          </a:p>
          <a:p>
            <a:r>
              <a:rPr lang="es-AR" dirty="0" smtClean="0"/>
              <a:t>E</a:t>
            </a:r>
            <a:r>
              <a:rPr lang="es-AR" dirty="0" smtClean="0"/>
              <a:t>scuchar </a:t>
            </a:r>
            <a:r>
              <a:rPr lang="es-AR" dirty="0" smtClean="0"/>
              <a:t>las reflexiones de los estudiantes y actuar como mediador, guía y/o facilitador del proceso. </a:t>
            </a:r>
            <a:endParaRPr lang="es-AR" dirty="0" smtClean="0"/>
          </a:p>
          <a:p>
            <a:r>
              <a:rPr lang="es-AR" dirty="0" smtClean="0"/>
              <a:t>Atender </a:t>
            </a:r>
            <a:r>
              <a:rPr lang="es-AR" dirty="0" smtClean="0"/>
              <a:t>las dudas que puedan surgir en el proceso. </a:t>
            </a:r>
            <a:endParaRPr lang="es-AR" dirty="0" smtClean="0"/>
          </a:p>
          <a:p>
            <a:r>
              <a:rPr lang="es-AR" dirty="0" smtClean="0"/>
              <a:t>Retroalimentar </a:t>
            </a:r>
            <a:r>
              <a:rPr lang="es-AR" dirty="0" smtClean="0"/>
              <a:t>a los grupos de manera efectiva.</a:t>
            </a:r>
            <a:endParaRPr lang="es-A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Evaluación del trabajo en equipo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Dispositivo que acompaña toda la secuencia: autoevaluación del equipo de su producción, de la de otros, evaluación del docente.</a:t>
            </a:r>
          </a:p>
          <a:p>
            <a:r>
              <a:rPr lang="es-ES" dirty="0" smtClean="0"/>
              <a:t>Aprender a partir de criterios de corrección y del análisis de la producción y de los errores propios y de otros compañeros.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79552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Evaluación final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Calificaciones individuales y del equipo. La evaluación individual permitiría “corregir” o ajustar la calificación del grupo para distinguir la contribución de cada integrante. </a:t>
            </a:r>
          </a:p>
          <a:p>
            <a:r>
              <a:rPr lang="es-ES" dirty="0" smtClean="0"/>
              <a:t>Autoevaluación: del grupo y de cada uno, de los objetivos de la tarea, del plan de trabajo, de las habilidades y de la actuación de cada uno.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0529152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Indicadores para la evaluación del trabajo en grupo	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Asistencia regular a las reuniones.</a:t>
            </a:r>
          </a:p>
          <a:p>
            <a:r>
              <a:rPr lang="es-AR" dirty="0" smtClean="0"/>
              <a:t>Aportación de ideas respecto de un tema.</a:t>
            </a:r>
          </a:p>
          <a:p>
            <a:r>
              <a:rPr lang="es-AR" dirty="0" smtClean="0"/>
              <a:t>Material de investigación, análisis y preparación del tema.</a:t>
            </a:r>
          </a:p>
          <a:p>
            <a:r>
              <a:rPr lang="es-AR" dirty="0" smtClean="0"/>
              <a:t>Contribución a los procesos cooperativos del grupo.</a:t>
            </a:r>
          </a:p>
          <a:p>
            <a:r>
              <a:rPr lang="es-AR" dirty="0" smtClean="0"/>
              <a:t>Contribución práctica </a:t>
            </a:r>
            <a:r>
              <a:rPr lang="es-AR" smtClean="0"/>
              <a:t>al producto final. </a:t>
            </a:r>
            <a:endParaRPr lang="es-A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Interrogantes iniciales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¿Qué instancias de trabajo en grupo tenemos en nuestro curso?</a:t>
            </a:r>
          </a:p>
          <a:p>
            <a:r>
              <a:rPr lang="es-AR" dirty="0" smtClean="0"/>
              <a:t>¿Qué funciones cumple el trabajo grupal?</a:t>
            </a:r>
          </a:p>
          <a:p>
            <a:r>
              <a:rPr lang="es-AR" dirty="0" smtClean="0"/>
              <a:t>¿Cómo se evalúan los avances de las producciones grupales y el producto final?</a:t>
            </a:r>
          </a:p>
          <a:p>
            <a:r>
              <a:rPr lang="es-AR" dirty="0" smtClean="0"/>
              <a:t>¿Qué debilidades y fortalezas observamos en las dinámicas de trabajo en equipo?</a:t>
            </a:r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¿Cuál es el rol de la universidad en el contexto actual?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Generar entornos ricos que promuevan el aprendizaje. </a:t>
            </a:r>
          </a:p>
          <a:p>
            <a:r>
              <a:rPr lang="es-AR" dirty="0" smtClean="0"/>
              <a:t>Estimular procesos de participación activa y de trabajo autónomo. </a:t>
            </a:r>
          </a:p>
          <a:p>
            <a:r>
              <a:rPr lang="es-AR" dirty="0" smtClean="0"/>
              <a:t>Enseñar a trabajar en equipo: destrezas interpersonales y cognitivas útiles para la argumentación de las propias ideas, la escucha a los puntos de vista de otros, la resolución de conflictos y la construcción de acuerdos. </a:t>
            </a:r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Aprendizaje		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De logro individual al producto de una actividad social. </a:t>
            </a:r>
          </a:p>
          <a:p>
            <a:r>
              <a:rPr lang="es-AR" dirty="0" smtClean="0"/>
              <a:t>Miembros más expertos: ayudas para convertirse en un participante más competente y autónomo. </a:t>
            </a:r>
          </a:p>
          <a:p>
            <a:r>
              <a:rPr lang="es-AR" dirty="0" smtClean="0"/>
              <a:t>Permite potenciar las diferencias de conocimientos entre los estudiantes, ayudar a mediar en la construcción del conocimiento de otros para “aprender enseñando”. </a:t>
            </a:r>
            <a:endParaRPr lang="es-A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¿Qué significa trabajar en equipo?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Sentirse miembro de una comunidad de aprendizaje, responsabilizarse por el aprendizaje propio y de los otros, aumentar la confianza, la autoestima, escuchar activamente y reconocer los aportes de los demás. </a:t>
            </a:r>
          </a:p>
          <a:p>
            <a:r>
              <a:rPr lang="es-AR" dirty="0" smtClean="0"/>
              <a:t>Reconocer las diferencias en las maneras de pensar, argumentar, razonar y brindar soluciones frente a los desafíos cognitivos que se presentan. </a:t>
            </a:r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¿Qué significa trabajar en equipo?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Aprender a comunicar adecuadamente el conocimiento, poner a prueba los propios conceptos y ser flexible para construir conocimiento con otros. </a:t>
            </a:r>
          </a:p>
          <a:p>
            <a:r>
              <a:rPr lang="es-AR" dirty="0" smtClean="0"/>
              <a:t>Aprender a tomar decisiones individuales y colectivas sobre una tarea, resolver conflictos negociando y manteniendo un criterio autónomo. Evaluarse y aprender a evaluar a otros. Aprender a ofrecer y </a:t>
            </a:r>
            <a:r>
              <a:rPr lang="es-AR" smtClean="0"/>
              <a:t>pedir ayuda.</a:t>
            </a:r>
            <a:endParaRPr lang="es-A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¿Cuál es la fuente para el aprendizaje?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Apoyo brindado por el profesor.</a:t>
            </a:r>
          </a:p>
          <a:p>
            <a:r>
              <a:rPr lang="es-ES" dirty="0" smtClean="0"/>
              <a:t>Ayudas pedagógicas que ofrecen unos a otros compañeros. </a:t>
            </a:r>
          </a:p>
          <a:p>
            <a:pPr marL="64008" indent="0">
              <a:buNone/>
            </a:pPr>
            <a:r>
              <a:rPr lang="es-ES" dirty="0" smtClean="0"/>
              <a:t>¿Cómo se organiza el trabajo?</a:t>
            </a:r>
          </a:p>
          <a:p>
            <a:pPr>
              <a:buFontTx/>
              <a:buChar char="-"/>
            </a:pPr>
            <a:r>
              <a:rPr lang="es-ES" dirty="0" smtClean="0"/>
              <a:t>Tutoría entre iguales: algún estudiante más experto es el tutor del grupo.</a:t>
            </a:r>
          </a:p>
          <a:p>
            <a:pPr>
              <a:buFontTx/>
              <a:buChar char="-"/>
            </a:pPr>
            <a:r>
              <a:rPr lang="es-ES" dirty="0" smtClean="0"/>
              <a:t>Aprendizaje colaborativo: todos comparten el mismo nivel de conocimientos.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228808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Condiciones para el trabajo colaborativo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Interdependencia positiva: el éxito individual va de la mano del éxito grupal. Objetivos del equipo, reconocimiento grupal (evaluación y nota del grupo), división de recursos y roles complementarios. </a:t>
            </a:r>
          </a:p>
          <a:p>
            <a:r>
              <a:rPr lang="es-ES" dirty="0" smtClean="0"/>
              <a:t>Interacciones personales ricas: tareas que maximicen las posibilidades de interacción. Dinámicas de ayuda y apoyo mutuo.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965272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Condiciones para el trabajo colaborativo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Responsabilidad individual: Evitar el “efecto polizón”. División de tareas, roles y evaluaciones individuales para la nota colectiva. Elección aleatoria del portavoz y tutorías de equipo. </a:t>
            </a:r>
          </a:p>
          <a:p>
            <a:r>
              <a:rPr lang="es-ES" dirty="0" smtClean="0"/>
              <a:t>Enseñanza deliberada de habilidades sociales: comunicación apropiada, resolución constructiva de conflictos, empatía, consenso.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31731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1276</TotalTime>
  <Words>975</Words>
  <Application>Microsoft Office PowerPoint</Application>
  <PresentationFormat>Presentación en pantalla (4:3)</PresentationFormat>
  <Paragraphs>72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Brío</vt:lpstr>
      <vt:lpstr>Aprender a cooperar. Trabajo en grupo y en equipo</vt:lpstr>
      <vt:lpstr>Interrogantes iniciales</vt:lpstr>
      <vt:lpstr>¿Cuál es el rol de la universidad en el contexto actual?</vt:lpstr>
      <vt:lpstr>Aprendizaje  </vt:lpstr>
      <vt:lpstr>¿Qué significa trabajar en equipo?</vt:lpstr>
      <vt:lpstr>¿Qué significa trabajar en equipo?</vt:lpstr>
      <vt:lpstr>¿Cuál es la fuente para el aprendizaje?</vt:lpstr>
      <vt:lpstr>Condiciones para el trabajo colaborativo</vt:lpstr>
      <vt:lpstr>Condiciones para el trabajo colaborativo</vt:lpstr>
      <vt:lpstr>Condiciones para el trabajo colaborativo</vt:lpstr>
      <vt:lpstr>Restricciones</vt:lpstr>
      <vt:lpstr>Restricciones </vt:lpstr>
      <vt:lpstr>Modalidades del trabajo cooperativo</vt:lpstr>
      <vt:lpstr>Modalidades de trabajo cooperativo</vt:lpstr>
      <vt:lpstr>Actividades para el trabajo colaborativo</vt:lpstr>
      <vt:lpstr>Rol docente</vt:lpstr>
      <vt:lpstr>Evaluación del trabajo en equipo</vt:lpstr>
      <vt:lpstr>Evaluación final</vt:lpstr>
      <vt:lpstr>Indicadores para la evaluación del trabajo en grupo </vt:lpstr>
    </vt:vector>
  </TitlesOfParts>
  <Company>Windows XP Titan Ultimate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Aprender a cooperar. Trabajo en grupo y en equipo</dc:title>
  <dc:creator>UPA</dc:creator>
  <cp:lastModifiedBy>UPA</cp:lastModifiedBy>
  <cp:revision>16</cp:revision>
  <dcterms:created xsi:type="dcterms:W3CDTF">2018-05-11T14:34:04Z</dcterms:created>
  <dcterms:modified xsi:type="dcterms:W3CDTF">2018-05-14T14:16:44Z</dcterms:modified>
</cp:coreProperties>
</file>